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7"/>
  </p:notesMasterIdLst>
  <p:sldIdLst>
    <p:sldId id="257" r:id="rId3"/>
    <p:sldId id="297" r:id="rId4"/>
    <p:sldId id="271" r:id="rId5"/>
    <p:sldId id="278" r:id="rId6"/>
    <p:sldId id="279" r:id="rId7"/>
    <p:sldId id="286" r:id="rId8"/>
    <p:sldId id="280" r:id="rId9"/>
    <p:sldId id="288" r:id="rId10"/>
    <p:sldId id="284" r:id="rId11"/>
    <p:sldId id="285" r:id="rId12"/>
    <p:sldId id="292" r:id="rId13"/>
    <p:sldId id="293" r:id="rId14"/>
    <p:sldId id="294" r:id="rId15"/>
    <p:sldId id="298" r:id="rId16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88" autoAdjust="0"/>
    <p:restoredTop sz="94660"/>
  </p:normalViewPr>
  <p:slideViewPr>
    <p:cSldViewPr>
      <p:cViewPr>
        <p:scale>
          <a:sx n="77" d="100"/>
          <a:sy n="77" d="100"/>
        </p:scale>
        <p:origin x="-1074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322392-D012-49C0-8708-60662F9B373F}" type="datetimeFigureOut">
              <a:rPr lang="es-AR" smtClean="0"/>
              <a:pPr/>
              <a:t>24/12/2019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E02750-C7C4-488D-8A16-DD61BC57E36B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70852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02750-C7C4-488D-8A16-DD61BC57E36B}" type="slidenum">
              <a:rPr lang="es-AR" smtClean="0"/>
              <a:pPr/>
              <a:t>2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99127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Enfermedades crónicas no controladas // otras enfermedades autoinmunes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E02750-C7C4-488D-8A16-DD61BC57E36B}" type="slidenum">
              <a:rPr lang="es-AR" smtClean="0"/>
              <a:pPr/>
              <a:t>6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18103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02750-C7C4-488D-8A16-DD61BC57E36B}" type="slidenum">
              <a:rPr lang="es-AR" smtClean="0"/>
              <a:pPr/>
              <a:t>10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757327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02750-C7C4-488D-8A16-DD61BC57E36B}" type="slidenum">
              <a:rPr lang="es-AR" smtClean="0"/>
              <a:pPr/>
              <a:t>11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757327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02750-C7C4-488D-8A16-DD61BC57E36B}" type="slidenum">
              <a:rPr lang="es-AR" smtClean="0"/>
              <a:pPr/>
              <a:t>12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757327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02750-C7C4-488D-8A16-DD61BC57E36B}" type="slidenum">
              <a:rPr lang="es-AR" smtClean="0"/>
              <a:pPr/>
              <a:t>13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757327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02750-C7C4-488D-8A16-DD61BC57E36B}" type="slidenum">
              <a:rPr lang="es-AR" smtClean="0"/>
              <a:pPr/>
              <a:t>14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92524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3EF43-5493-45FE-BBBB-620DEF3E3F52}" type="datetime1">
              <a:rPr lang="es-AR" smtClean="0"/>
              <a:pPr/>
              <a:t>24/12/2019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45291-CEE9-4311-AE16-9F61A936A113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11252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710DD-A1BB-45C0-BC65-2DD5FA1001D1}" type="datetime1">
              <a:rPr lang="es-AR" smtClean="0"/>
              <a:pPr/>
              <a:t>24/12/2019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45291-CEE9-4311-AE16-9F61A936A113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24318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E8D29-D306-4BD0-82DC-53010DD3EEAC}" type="datetime1">
              <a:rPr lang="es-AR" smtClean="0"/>
              <a:pPr/>
              <a:t>24/12/2019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45291-CEE9-4311-AE16-9F61A936A113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649918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13FF8-334A-47D0-8C04-415735A61BFA}" type="datetime1">
              <a:rPr lang="es-AR" smtClean="0">
                <a:solidFill>
                  <a:prstClr val="black">
                    <a:tint val="75000"/>
                  </a:prstClr>
                </a:solidFill>
              </a:rPr>
              <a:pPr/>
              <a:t>24/12/2019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6883E-43C5-46CC-92E7-5DCC596A967D}" type="slidenum">
              <a:rPr lang="es-A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3456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7354-CF3C-41E9-925C-586BB28FCB0D}" type="datetime1">
              <a:rPr lang="es-AR" smtClean="0">
                <a:solidFill>
                  <a:prstClr val="black">
                    <a:tint val="75000"/>
                  </a:prstClr>
                </a:solidFill>
              </a:rPr>
              <a:pPr/>
              <a:t>24/12/2019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6883E-43C5-46CC-92E7-5DCC596A967D}" type="slidenum">
              <a:rPr lang="es-A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1231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21BBE-A622-49A1-A4C1-B3E8E8BC383D}" type="datetime1">
              <a:rPr lang="es-AR" smtClean="0">
                <a:solidFill>
                  <a:prstClr val="black">
                    <a:tint val="75000"/>
                  </a:prstClr>
                </a:solidFill>
              </a:rPr>
              <a:pPr/>
              <a:t>24/12/2019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6883E-43C5-46CC-92E7-5DCC596A967D}" type="slidenum">
              <a:rPr lang="es-A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7101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D933-E115-4238-909B-092E713F995E}" type="datetime1">
              <a:rPr lang="es-AR" smtClean="0">
                <a:solidFill>
                  <a:prstClr val="black">
                    <a:tint val="75000"/>
                  </a:prstClr>
                </a:solidFill>
              </a:rPr>
              <a:pPr/>
              <a:t>24/12/2019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6883E-43C5-46CC-92E7-5DCC596A967D}" type="slidenum">
              <a:rPr lang="es-A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3978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2C24A-5FE0-4AF2-86C3-3EC8FD5B67F0}" type="datetime1">
              <a:rPr lang="es-AR" smtClean="0">
                <a:solidFill>
                  <a:prstClr val="black">
                    <a:tint val="75000"/>
                  </a:prstClr>
                </a:solidFill>
              </a:rPr>
              <a:pPr/>
              <a:t>24/12/2019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6883E-43C5-46CC-92E7-5DCC596A967D}" type="slidenum">
              <a:rPr lang="es-A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6721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F75D0-4D80-41E1-94FF-5A882521A8C0}" type="datetime1">
              <a:rPr lang="es-AR" smtClean="0">
                <a:solidFill>
                  <a:prstClr val="black">
                    <a:tint val="75000"/>
                  </a:prstClr>
                </a:solidFill>
              </a:rPr>
              <a:pPr/>
              <a:t>24/12/2019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6883E-43C5-46CC-92E7-5DCC596A967D}" type="slidenum">
              <a:rPr lang="es-A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3221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BE923-D460-47CE-916D-A5F359A2739F}" type="datetime1">
              <a:rPr lang="es-AR" smtClean="0">
                <a:solidFill>
                  <a:prstClr val="black">
                    <a:tint val="75000"/>
                  </a:prstClr>
                </a:solidFill>
              </a:rPr>
              <a:pPr/>
              <a:t>24/12/2019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6883E-43C5-46CC-92E7-5DCC596A967D}" type="slidenum">
              <a:rPr lang="es-A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0082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BADC0-0DC2-4D1E-9076-2691AF205649}" type="datetime1">
              <a:rPr lang="es-AR" smtClean="0">
                <a:solidFill>
                  <a:prstClr val="black">
                    <a:tint val="75000"/>
                  </a:prstClr>
                </a:solidFill>
              </a:rPr>
              <a:pPr/>
              <a:t>24/12/2019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6883E-43C5-46CC-92E7-5DCC596A967D}" type="slidenum">
              <a:rPr lang="es-A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916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86F1A-1362-4E99-8C46-F15C16E95DA2}" type="datetime1">
              <a:rPr lang="es-AR" smtClean="0"/>
              <a:pPr/>
              <a:t>24/12/2019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45291-CEE9-4311-AE16-9F61A936A113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335284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F4FC5-0575-427A-B53C-A778FB5B4C70}" type="datetime1">
              <a:rPr lang="es-AR" smtClean="0">
                <a:solidFill>
                  <a:prstClr val="black">
                    <a:tint val="75000"/>
                  </a:prstClr>
                </a:solidFill>
              </a:rPr>
              <a:pPr/>
              <a:t>24/12/2019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6883E-43C5-46CC-92E7-5DCC596A967D}" type="slidenum">
              <a:rPr lang="es-A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2918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41D69-1C9B-4B71-BCE8-45490B9A0898}" type="datetime1">
              <a:rPr lang="es-AR" smtClean="0">
                <a:solidFill>
                  <a:prstClr val="black">
                    <a:tint val="75000"/>
                  </a:prstClr>
                </a:solidFill>
              </a:rPr>
              <a:pPr/>
              <a:t>24/12/2019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6883E-43C5-46CC-92E7-5DCC596A967D}" type="slidenum">
              <a:rPr lang="es-A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5348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FBDE3-98BC-45CC-80F0-1E28106AC3A4}" type="datetime1">
              <a:rPr lang="es-AR" smtClean="0">
                <a:solidFill>
                  <a:prstClr val="black">
                    <a:tint val="75000"/>
                  </a:prstClr>
                </a:solidFill>
              </a:rPr>
              <a:pPr/>
              <a:t>24/12/2019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6883E-43C5-46CC-92E7-5DCC596A967D}" type="slidenum">
              <a:rPr lang="es-A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341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2AD72-73B8-4DB9-B161-1061B8ADC314}" type="datetime1">
              <a:rPr lang="es-AR" smtClean="0"/>
              <a:pPr/>
              <a:t>24/12/2019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45291-CEE9-4311-AE16-9F61A936A113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2902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C934C-5B97-4E0C-943A-ECD9C2C85ED0}" type="datetime1">
              <a:rPr lang="es-AR" smtClean="0"/>
              <a:pPr/>
              <a:t>24/12/2019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45291-CEE9-4311-AE16-9F61A936A113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23535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09F0-07EA-45D2-ADA0-814EE4DB5441}" type="datetime1">
              <a:rPr lang="es-AR" smtClean="0"/>
              <a:pPr/>
              <a:t>24/12/2019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45291-CEE9-4311-AE16-9F61A936A113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05515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44923-7146-442A-A8C6-C5600B546333}" type="datetime1">
              <a:rPr lang="es-AR" smtClean="0"/>
              <a:pPr/>
              <a:t>24/12/2019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45291-CEE9-4311-AE16-9F61A936A113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63810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6E41-CCFC-48B1-89C9-5F324883A0A6}" type="datetime1">
              <a:rPr lang="es-AR" smtClean="0"/>
              <a:pPr/>
              <a:t>24/12/2019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45291-CEE9-4311-AE16-9F61A936A113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7438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674D5-69FD-4DEB-8127-F6379292C1B4}" type="datetime1">
              <a:rPr lang="es-AR" smtClean="0"/>
              <a:pPr/>
              <a:t>24/12/2019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45291-CEE9-4311-AE16-9F61A936A113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5376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304A5-17D4-42C3-B04B-8BB9429E9D01}" type="datetime1">
              <a:rPr lang="es-AR" smtClean="0"/>
              <a:pPr/>
              <a:t>24/12/2019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45291-CEE9-4311-AE16-9F61A936A113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67898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41689-93F0-4060-9313-FF38CC09BE55}" type="datetime1">
              <a:rPr lang="es-AR" smtClean="0"/>
              <a:pPr/>
              <a:t>24/12/2019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45291-CEE9-4311-AE16-9F61A936A113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75870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C5E7C-ABF2-40AC-88C3-D01DAF1FF1AA}" type="datetime1">
              <a:rPr lang="es-AR" smtClean="0">
                <a:solidFill>
                  <a:prstClr val="black">
                    <a:tint val="75000"/>
                  </a:prstClr>
                </a:solidFill>
              </a:rPr>
              <a:pPr/>
              <a:t>24/12/2019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6883E-43C5-46CC-92E7-5DCC596A967D}" type="slidenum">
              <a:rPr lang="es-A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565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3203848" cy="6877050"/>
          </a:xfrm>
          <a:prstGeom prst="rect">
            <a:avLst/>
          </a:prstGeom>
          <a:solidFill>
            <a:srgbClr val="1839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5" name="4 Rectángulo"/>
          <p:cNvSpPr/>
          <p:nvPr/>
        </p:nvSpPr>
        <p:spPr>
          <a:xfrm>
            <a:off x="8748464" y="0"/>
            <a:ext cx="395536" cy="6858000"/>
          </a:xfrm>
          <a:prstGeom prst="rect">
            <a:avLst/>
          </a:prstGeom>
          <a:solidFill>
            <a:srgbClr val="5C99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7" name="6 CuadroTexto"/>
          <p:cNvSpPr txBox="1"/>
          <p:nvPr/>
        </p:nvSpPr>
        <p:spPr>
          <a:xfrm>
            <a:off x="-17746" y="5563925"/>
            <a:ext cx="3203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chemeClr val="bg1"/>
                </a:solidFill>
              </a:rPr>
              <a:t>        </a:t>
            </a:r>
            <a:endParaRPr lang="es-AR" sz="2400" dirty="0">
              <a:solidFill>
                <a:schemeClr val="bg1"/>
              </a:solidFill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733365" y="2708476"/>
            <a:ext cx="3313355" cy="17021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A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951" y="5199293"/>
            <a:ext cx="1368152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11 CuadroTexto"/>
          <p:cNvSpPr txBox="1"/>
          <p:nvPr/>
        </p:nvSpPr>
        <p:spPr>
          <a:xfrm>
            <a:off x="5593725" y="5883369"/>
            <a:ext cx="31650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r>
              <a:rPr lang="es-AR" sz="2000" b="1" dirty="0">
                <a:solidFill>
                  <a:schemeClr val="tx2">
                    <a:lumMod val="75000"/>
                  </a:schemeClr>
                </a:solidFill>
              </a:rPr>
              <a:t>Dra. Jessica Luciana Tomás</a:t>
            </a:r>
          </a:p>
        </p:txBody>
      </p:sp>
      <p:pic>
        <p:nvPicPr>
          <p:cNvPr id="2" name="Picture 2" descr="C:\Users\GLO\Documents\Reumato\LOGOS\LOGO REUMATO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388" y="758150"/>
            <a:ext cx="2477071" cy="956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3388" y="2045803"/>
            <a:ext cx="2508200" cy="1325345"/>
          </a:xfrm>
          <a:prstGeom prst="rect">
            <a:avLst/>
          </a:prstGeom>
        </p:spPr>
      </p:pic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915816" y="620688"/>
            <a:ext cx="6120680" cy="3168352"/>
          </a:xfrm>
        </p:spPr>
        <p:txBody>
          <a:bodyPr>
            <a:noAutofit/>
          </a:bodyPr>
          <a:lstStyle/>
          <a:p>
            <a:r>
              <a:rPr lang="es-AR" sz="2700" dirty="0">
                <a:solidFill>
                  <a:schemeClr val="tx2"/>
                </a:solidFill>
              </a:rPr>
              <a:t>Adaptación transcultural y validación de </a:t>
            </a:r>
            <a:br>
              <a:rPr lang="es-AR" sz="2700" dirty="0">
                <a:solidFill>
                  <a:schemeClr val="tx2"/>
                </a:solidFill>
              </a:rPr>
            </a:br>
            <a:r>
              <a:rPr lang="es-AR" sz="3200" dirty="0">
                <a:solidFill>
                  <a:schemeClr val="tx2"/>
                </a:solidFill>
              </a:rPr>
              <a:t>“Sjögren</a:t>
            </a:r>
            <a:r>
              <a:rPr lang="en-US" sz="3200" dirty="0">
                <a:solidFill>
                  <a:schemeClr val="tx2"/>
                </a:solidFill>
              </a:rPr>
              <a:t> Syndrome Disease Damage Index (SSDDI)”</a:t>
            </a:r>
            <a:r>
              <a:rPr lang="es-AR" sz="3200" dirty="0">
                <a:solidFill>
                  <a:schemeClr val="tx2"/>
                </a:solidFill>
              </a:rPr>
              <a:t> </a:t>
            </a:r>
            <a:r>
              <a:rPr lang="es-AR" sz="4000" dirty="0">
                <a:solidFill>
                  <a:schemeClr val="tx2"/>
                </a:solidFill>
              </a:rPr>
              <a:t/>
            </a:r>
            <a:br>
              <a:rPr lang="es-AR" sz="4000" dirty="0">
                <a:solidFill>
                  <a:schemeClr val="tx2"/>
                </a:solidFill>
              </a:rPr>
            </a:br>
            <a:r>
              <a:rPr lang="es-AR" sz="2800" dirty="0">
                <a:solidFill>
                  <a:schemeClr val="tx2"/>
                </a:solidFill>
              </a:rPr>
              <a:t>para Argentina</a:t>
            </a:r>
          </a:p>
        </p:txBody>
      </p:sp>
    </p:spTree>
    <p:extLst>
      <p:ext uri="{BB962C8B-B14F-4D97-AF65-F5344CB8AC3E}">
        <p14:creationId xmlns:p14="http://schemas.microsoft.com/office/powerpoint/2010/main" val="279430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899592" cy="6866931"/>
          </a:xfrm>
          <a:prstGeom prst="rect">
            <a:avLst/>
          </a:prstGeom>
          <a:solidFill>
            <a:srgbClr val="1931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rgbClr val="1F497D">
                  <a:lumMod val="75000"/>
                </a:srgb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9592" cy="101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9 Elipse"/>
          <p:cNvSpPr/>
          <p:nvPr/>
        </p:nvSpPr>
        <p:spPr>
          <a:xfrm>
            <a:off x="6588224" y="2348879"/>
            <a:ext cx="45719" cy="144017"/>
          </a:xfrm>
          <a:prstGeom prst="ellipse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endParaRPr lang="es-AR" b="1" dirty="0">
              <a:solidFill>
                <a:prstClr val="black"/>
              </a:solidFill>
            </a:endParaRPr>
          </a:p>
        </p:txBody>
      </p:sp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106613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>
            <a:normAutofit fontScale="90000"/>
          </a:bodyPr>
          <a:lstStyle/>
          <a:p>
            <a:r>
              <a:rPr lang="es-AR" dirty="0">
                <a:solidFill>
                  <a:schemeClr val="bg2"/>
                </a:solidFill>
              </a:rPr>
              <a:t>MATERIALES Y MÉTODOS:</a:t>
            </a:r>
            <a:br>
              <a:rPr lang="es-AR" dirty="0">
                <a:solidFill>
                  <a:schemeClr val="bg2"/>
                </a:solidFill>
              </a:rPr>
            </a:br>
            <a:r>
              <a:rPr lang="es-AR" dirty="0">
                <a:solidFill>
                  <a:schemeClr val="bg2"/>
                </a:solidFill>
              </a:rPr>
              <a:t>RECOLECCIÓN DE DATOS</a:t>
            </a:r>
          </a:p>
        </p:txBody>
      </p:sp>
      <p:sp>
        <p:nvSpPr>
          <p:cNvPr id="14" name="Marcador de contenido 13"/>
          <p:cNvSpPr>
            <a:spLocks noGrp="1"/>
          </p:cNvSpPr>
          <p:nvPr>
            <p:ph idx="1"/>
          </p:nvPr>
        </p:nvSpPr>
        <p:spPr>
          <a:xfrm>
            <a:off x="1043608" y="1628800"/>
            <a:ext cx="7643192" cy="5040560"/>
          </a:xfrm>
        </p:spPr>
        <p:txBody>
          <a:bodyPr>
            <a:normAutofit fontScale="85000" lnSpcReduction="10000"/>
          </a:bodyPr>
          <a:lstStyle/>
          <a:p>
            <a:pPr lvl="1" algn="just"/>
            <a:r>
              <a:rPr lang="es-AR" dirty="0"/>
              <a:t>El experto realizará EVA por dominio de SSDDI y EVA de daño global de la enfermedad, mientras que otro profesional en la materia realizará el SSDDI. Ambos médicos serán </a:t>
            </a:r>
            <a:r>
              <a:rPr lang="es-AR" b="1" dirty="0"/>
              <a:t>ciegos a la evaluación del otro</a:t>
            </a:r>
            <a:r>
              <a:rPr lang="es-AR" dirty="0"/>
              <a:t>.</a:t>
            </a:r>
          </a:p>
          <a:p>
            <a:pPr lvl="1" algn="just">
              <a:buNone/>
            </a:pPr>
            <a:r>
              <a:rPr lang="es-AR" dirty="0"/>
              <a:t> </a:t>
            </a:r>
          </a:p>
          <a:p>
            <a:pPr lvl="1" algn="just"/>
            <a:r>
              <a:rPr lang="es-AR" dirty="0"/>
              <a:t>Diez días después se citara nuevamente a un subgrupo de los pacientes, para repetir las evaluaciones realizadas en la primera consulta, a fin de evaluar reproducibilidad.</a:t>
            </a:r>
          </a:p>
          <a:p>
            <a:pPr lvl="1" algn="just">
              <a:buNone/>
            </a:pPr>
            <a:endParaRPr lang="es-AR" dirty="0"/>
          </a:p>
          <a:p>
            <a:pPr lvl="1" algn="just"/>
            <a:r>
              <a:rPr lang="es-AR" dirty="0"/>
              <a:t> Los pacientes serán citados a los 6 y 12 meses de la primera visita, donde se repetirá la realización del SSDDI y Eva, a fin de evaluar sensibilidad al cambio.</a:t>
            </a:r>
          </a:p>
          <a:p>
            <a:pPr lvl="1" algn="just"/>
            <a:endParaRPr lang="es-AR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27548" y="1010838"/>
            <a:ext cx="927140" cy="489512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" y="1500350"/>
            <a:ext cx="899592" cy="895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953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899592" cy="6866931"/>
          </a:xfrm>
          <a:prstGeom prst="rect">
            <a:avLst/>
          </a:prstGeom>
          <a:solidFill>
            <a:srgbClr val="1931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rgbClr val="1F497D">
                  <a:lumMod val="75000"/>
                </a:srgb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9592" cy="101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9 Elipse"/>
          <p:cNvSpPr/>
          <p:nvPr/>
        </p:nvSpPr>
        <p:spPr>
          <a:xfrm>
            <a:off x="6588224" y="2348879"/>
            <a:ext cx="45719" cy="144017"/>
          </a:xfrm>
          <a:prstGeom prst="ellipse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endParaRPr lang="es-AR" b="1" dirty="0">
              <a:solidFill>
                <a:prstClr val="black"/>
              </a:solidFill>
            </a:endParaRPr>
          </a:p>
        </p:txBody>
      </p:sp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643192" cy="106613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>
            <a:normAutofit fontScale="90000"/>
          </a:bodyPr>
          <a:lstStyle/>
          <a:p>
            <a:r>
              <a:rPr lang="es-AR" dirty="0">
                <a:solidFill>
                  <a:schemeClr val="bg2"/>
                </a:solidFill>
              </a:rPr>
              <a:t>MATERIALES Y MÉTODOS:</a:t>
            </a:r>
            <a:br>
              <a:rPr lang="es-AR" dirty="0">
                <a:solidFill>
                  <a:schemeClr val="bg2"/>
                </a:solidFill>
              </a:rPr>
            </a:br>
            <a:r>
              <a:rPr lang="es-AR" dirty="0">
                <a:solidFill>
                  <a:schemeClr val="bg2"/>
                </a:solidFill>
              </a:rPr>
              <a:t>VARIABLES EN ESTUDIO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27548" y="1010838"/>
            <a:ext cx="927140" cy="489512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" y="1500350"/>
            <a:ext cx="899592" cy="895594"/>
          </a:xfrm>
          <a:prstGeom prst="rect">
            <a:avLst/>
          </a:prstGeom>
        </p:spPr>
      </p:pic>
      <p:pic>
        <p:nvPicPr>
          <p:cNvPr id="64513" name="Picture 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43608" y="1268760"/>
            <a:ext cx="7762875" cy="544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63953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899592" cy="6866931"/>
          </a:xfrm>
          <a:prstGeom prst="rect">
            <a:avLst/>
          </a:prstGeom>
          <a:solidFill>
            <a:srgbClr val="1931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rgbClr val="1F497D">
                  <a:lumMod val="75000"/>
                </a:srgb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9592" cy="101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9 Elipse"/>
          <p:cNvSpPr/>
          <p:nvPr/>
        </p:nvSpPr>
        <p:spPr>
          <a:xfrm>
            <a:off x="6588224" y="2348879"/>
            <a:ext cx="45719" cy="144017"/>
          </a:xfrm>
          <a:prstGeom prst="ellipse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endParaRPr lang="es-AR" b="1" dirty="0">
              <a:solidFill>
                <a:prstClr val="black"/>
              </a:solidFill>
            </a:endParaRPr>
          </a:p>
        </p:txBody>
      </p:sp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106613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>
            <a:normAutofit fontScale="90000"/>
          </a:bodyPr>
          <a:lstStyle/>
          <a:p>
            <a:r>
              <a:rPr lang="es-AR" dirty="0">
                <a:solidFill>
                  <a:schemeClr val="bg2"/>
                </a:solidFill>
              </a:rPr>
              <a:t>MATERIALES Y MÉTODOS:</a:t>
            </a:r>
            <a:br>
              <a:rPr lang="es-AR" dirty="0">
                <a:solidFill>
                  <a:schemeClr val="bg2"/>
                </a:solidFill>
              </a:rPr>
            </a:br>
            <a:r>
              <a:rPr lang="es-AR" dirty="0">
                <a:solidFill>
                  <a:schemeClr val="bg2"/>
                </a:solidFill>
              </a:rPr>
              <a:t>VARIABLES EN ESTUDIO</a:t>
            </a:r>
          </a:p>
        </p:txBody>
      </p:sp>
      <p:sp>
        <p:nvSpPr>
          <p:cNvPr id="14" name="Marcador de contenido 13"/>
          <p:cNvSpPr>
            <a:spLocks noGrp="1"/>
          </p:cNvSpPr>
          <p:nvPr>
            <p:ph idx="1"/>
          </p:nvPr>
        </p:nvSpPr>
        <p:spPr>
          <a:xfrm>
            <a:off x="1043608" y="1628800"/>
            <a:ext cx="7643192" cy="5040560"/>
          </a:xfrm>
        </p:spPr>
        <p:txBody>
          <a:bodyPr>
            <a:normAutofit/>
          </a:bodyPr>
          <a:lstStyle/>
          <a:p>
            <a:r>
              <a:rPr lang="es-AR" sz="2400" u="sng" dirty="0"/>
              <a:t>ESCALA VISUAL ANÁLOGA (0 a 10)</a:t>
            </a:r>
            <a:endParaRPr lang="es-AR" sz="2400" dirty="0"/>
          </a:p>
          <a:p>
            <a:pPr lvl="1"/>
            <a:r>
              <a:rPr lang="es-ES" sz="2400" dirty="0"/>
              <a:t>Enfermedad </a:t>
            </a:r>
            <a:r>
              <a:rPr lang="es-ES" sz="2400" dirty="0" err="1"/>
              <a:t>linfoproliferativa</a:t>
            </a:r>
            <a:r>
              <a:rPr lang="es-ES" sz="2400" dirty="0"/>
              <a:t>.</a:t>
            </a:r>
          </a:p>
          <a:p>
            <a:pPr lvl="1"/>
            <a:r>
              <a:rPr lang="es-ES" sz="2400" dirty="0"/>
              <a:t>Daño </a:t>
            </a:r>
            <a:r>
              <a:rPr lang="es-ES" sz="2400" dirty="0" err="1"/>
              <a:t>pleuro</a:t>
            </a:r>
            <a:r>
              <a:rPr lang="es-ES" sz="2400" dirty="0"/>
              <a:t>-pulmonar.</a:t>
            </a:r>
          </a:p>
          <a:p>
            <a:pPr lvl="1"/>
            <a:r>
              <a:rPr lang="es-ES" sz="2400" dirty="0"/>
              <a:t>Deterioro del flujo lagrimal.</a:t>
            </a:r>
          </a:p>
          <a:p>
            <a:pPr lvl="1"/>
            <a:r>
              <a:rPr lang="es-ES" sz="2400" dirty="0"/>
              <a:t>Daño del SNC.</a:t>
            </a:r>
            <a:endParaRPr lang="es-ES" sz="2400" strike="sngStrike" dirty="0"/>
          </a:p>
          <a:p>
            <a:pPr lvl="1"/>
            <a:r>
              <a:rPr lang="es-ES" sz="2400" dirty="0"/>
              <a:t>Deterioro del flujo salival.</a:t>
            </a:r>
          </a:p>
          <a:p>
            <a:pPr lvl="1"/>
            <a:r>
              <a:rPr lang="es-ES" sz="2400" dirty="0"/>
              <a:t>Daño ocular estructural.</a:t>
            </a:r>
          </a:p>
          <a:p>
            <a:pPr lvl="1"/>
            <a:r>
              <a:rPr lang="es-ES" sz="2400" dirty="0"/>
              <a:t>Insuficiencia renal irreversible.</a:t>
            </a:r>
          </a:p>
          <a:p>
            <a:pPr lvl="1"/>
            <a:r>
              <a:rPr lang="es-ES" sz="2400" dirty="0"/>
              <a:t>Pérdida de dientes.</a:t>
            </a:r>
          </a:p>
          <a:p>
            <a:pPr lvl="1"/>
            <a:r>
              <a:rPr lang="es-ES" sz="2400" dirty="0"/>
              <a:t>Neuropatía periférica crónica.</a:t>
            </a:r>
            <a:r>
              <a:rPr lang="es-AR" sz="2400" dirty="0"/>
              <a:t>  </a:t>
            </a:r>
          </a:p>
          <a:p>
            <a:pPr lvl="1"/>
            <a:r>
              <a:rPr lang="es-AR" sz="2400" dirty="0"/>
              <a:t>Eva global de daño.</a:t>
            </a:r>
          </a:p>
          <a:p>
            <a:endParaRPr lang="es-AR" sz="2800" dirty="0"/>
          </a:p>
          <a:p>
            <a:pPr lvl="1" algn="just"/>
            <a:endParaRPr lang="es-AR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27548" y="1010838"/>
            <a:ext cx="927140" cy="489512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" y="1500350"/>
            <a:ext cx="899592" cy="895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9538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899592" cy="6866931"/>
          </a:xfrm>
          <a:prstGeom prst="rect">
            <a:avLst/>
          </a:prstGeom>
          <a:solidFill>
            <a:srgbClr val="1931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rgbClr val="1F497D">
                  <a:lumMod val="75000"/>
                </a:srgb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9592" cy="101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9 Elipse"/>
          <p:cNvSpPr/>
          <p:nvPr/>
        </p:nvSpPr>
        <p:spPr>
          <a:xfrm>
            <a:off x="6588224" y="2348879"/>
            <a:ext cx="45719" cy="144017"/>
          </a:xfrm>
          <a:prstGeom prst="ellipse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endParaRPr lang="es-AR" b="1" dirty="0">
              <a:solidFill>
                <a:prstClr val="black"/>
              </a:solidFill>
            </a:endParaRPr>
          </a:p>
        </p:txBody>
      </p:sp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106613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>
            <a:normAutofit fontScale="90000"/>
          </a:bodyPr>
          <a:lstStyle/>
          <a:p>
            <a:r>
              <a:rPr lang="es-AR" dirty="0">
                <a:solidFill>
                  <a:schemeClr val="bg2"/>
                </a:solidFill>
              </a:rPr>
              <a:t>MATERIALES Y MÉTODOS:</a:t>
            </a:r>
            <a:br>
              <a:rPr lang="es-AR" dirty="0">
                <a:solidFill>
                  <a:schemeClr val="bg2"/>
                </a:solidFill>
              </a:rPr>
            </a:br>
            <a:r>
              <a:rPr lang="es-AR" dirty="0">
                <a:solidFill>
                  <a:schemeClr val="bg2"/>
                </a:solidFill>
              </a:rPr>
              <a:t>VARIABLES EN ESTUDIO</a:t>
            </a:r>
          </a:p>
        </p:txBody>
      </p:sp>
      <p:sp>
        <p:nvSpPr>
          <p:cNvPr id="14" name="Marcador de contenido 13"/>
          <p:cNvSpPr>
            <a:spLocks noGrp="1"/>
          </p:cNvSpPr>
          <p:nvPr>
            <p:ph idx="1"/>
          </p:nvPr>
        </p:nvSpPr>
        <p:spPr>
          <a:xfrm>
            <a:off x="1043608" y="1628800"/>
            <a:ext cx="7643192" cy="5040560"/>
          </a:xfrm>
        </p:spPr>
        <p:txBody>
          <a:bodyPr>
            <a:normAutofit fontScale="92500" lnSpcReduction="10000"/>
          </a:bodyPr>
          <a:lstStyle/>
          <a:p>
            <a:r>
              <a:rPr lang="es-AR" sz="2400" dirty="0"/>
              <a:t>VARIABLES SOCIO-DEMOGRÁFICAS</a:t>
            </a:r>
          </a:p>
          <a:p>
            <a:pPr lvl="1"/>
            <a:r>
              <a:rPr lang="es-AR" sz="2400" dirty="0"/>
              <a:t>Edad en años.</a:t>
            </a:r>
          </a:p>
          <a:p>
            <a:pPr lvl="1"/>
            <a:r>
              <a:rPr lang="es-AR" sz="2400" dirty="0"/>
              <a:t>Género femenino o masculino.</a:t>
            </a:r>
          </a:p>
          <a:p>
            <a:pPr lvl="1"/>
            <a:r>
              <a:rPr lang="es-AR" sz="2400" dirty="0"/>
              <a:t>Tiempo de evolución de la enfermedad en años.</a:t>
            </a:r>
          </a:p>
          <a:p>
            <a:pPr marL="0" indent="0">
              <a:buNone/>
            </a:pPr>
            <a:endParaRPr lang="es-AR" sz="2400" dirty="0"/>
          </a:p>
          <a:p>
            <a:r>
              <a:rPr lang="es-AR" sz="2400" cap="all" dirty="0"/>
              <a:t>Variables relacionadas con el diagnóstico de la enfermedad</a:t>
            </a:r>
          </a:p>
          <a:p>
            <a:pPr lvl="1"/>
            <a:r>
              <a:rPr lang="es-AR" sz="2400" dirty="0"/>
              <a:t>Manifestaciones glandulares.</a:t>
            </a:r>
          </a:p>
          <a:p>
            <a:pPr lvl="1"/>
            <a:r>
              <a:rPr lang="es-AR" sz="2400" dirty="0"/>
              <a:t>Manifestaciones sistémicas.</a:t>
            </a:r>
          </a:p>
          <a:p>
            <a:pPr lvl="1"/>
            <a:r>
              <a:rPr lang="es-AR" sz="2400" dirty="0"/>
              <a:t> </a:t>
            </a:r>
            <a:r>
              <a:rPr lang="es-AR" sz="2400" dirty="0" err="1"/>
              <a:t>Tests</a:t>
            </a:r>
            <a:r>
              <a:rPr lang="es-AR" sz="2400" dirty="0"/>
              <a:t> objetivos oculares.</a:t>
            </a:r>
          </a:p>
          <a:p>
            <a:pPr lvl="1"/>
            <a:r>
              <a:rPr lang="es-AR" sz="2400" dirty="0" err="1"/>
              <a:t>Sialometría</a:t>
            </a:r>
            <a:r>
              <a:rPr lang="es-AR" sz="2400" dirty="0"/>
              <a:t> no estimulada.</a:t>
            </a:r>
          </a:p>
          <a:p>
            <a:pPr lvl="1"/>
            <a:r>
              <a:rPr lang="es-AR" sz="2400" dirty="0"/>
              <a:t>FAN , </a:t>
            </a:r>
            <a:r>
              <a:rPr lang="es-AR" sz="2400" dirty="0" err="1"/>
              <a:t>antiRO</a:t>
            </a:r>
            <a:r>
              <a:rPr lang="es-AR" sz="2400" dirty="0"/>
              <a:t>, </a:t>
            </a:r>
            <a:r>
              <a:rPr lang="es-AR" sz="2400" dirty="0" err="1"/>
              <a:t>antiLA</a:t>
            </a:r>
            <a:r>
              <a:rPr lang="es-AR" sz="2400" dirty="0"/>
              <a:t> , FR.</a:t>
            </a:r>
          </a:p>
          <a:p>
            <a:pPr lvl="1"/>
            <a:r>
              <a:rPr lang="es-AR" sz="2400" dirty="0"/>
              <a:t>Biopsia de glándula salival.</a:t>
            </a:r>
          </a:p>
          <a:p>
            <a:pPr marL="0" indent="0">
              <a:buNone/>
            </a:pPr>
            <a:endParaRPr lang="es-AR" sz="2400" dirty="0"/>
          </a:p>
          <a:p>
            <a:pPr marL="0" indent="0">
              <a:buNone/>
            </a:pPr>
            <a:endParaRPr lang="es-AR" sz="2400" cap="all" dirty="0"/>
          </a:p>
          <a:p>
            <a:endParaRPr lang="es-AR" sz="2400" dirty="0"/>
          </a:p>
          <a:p>
            <a:pPr lvl="1" algn="just"/>
            <a:endParaRPr lang="es-AR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27548" y="1010838"/>
            <a:ext cx="927140" cy="489512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" y="1500350"/>
            <a:ext cx="899592" cy="895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9538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35232" cy="15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9 Elipse"/>
          <p:cNvSpPr/>
          <p:nvPr/>
        </p:nvSpPr>
        <p:spPr>
          <a:xfrm>
            <a:off x="6588224" y="2348879"/>
            <a:ext cx="45719" cy="144017"/>
          </a:xfrm>
          <a:prstGeom prst="ellipse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endParaRPr lang="es-AR" b="1" dirty="0">
              <a:solidFill>
                <a:prstClr val="black"/>
              </a:solidFill>
            </a:endParaRPr>
          </a:p>
        </p:txBody>
      </p:sp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449795" y="3410564"/>
            <a:ext cx="8244408" cy="106613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>
            <a:normAutofit/>
          </a:bodyPr>
          <a:lstStyle/>
          <a:p>
            <a:r>
              <a:rPr lang="es-AR" dirty="0">
                <a:solidFill>
                  <a:schemeClr val="bg2"/>
                </a:solidFill>
              </a:rPr>
              <a:t>MUCHAS GRACIAS!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78726" y="31514"/>
            <a:ext cx="2786547" cy="1329297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596337" y="0"/>
            <a:ext cx="1547664" cy="1540786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33619C7B-C398-435C-81AB-E4AE10A4155C}"/>
              </a:ext>
            </a:extLst>
          </p:cNvPr>
          <p:cNvSpPr txBox="1"/>
          <p:nvPr/>
        </p:nvSpPr>
        <p:spPr>
          <a:xfrm>
            <a:off x="5255567" y="6310674"/>
            <a:ext cx="38884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luciana.tomas91@gmail.com</a:t>
            </a:r>
          </a:p>
        </p:txBody>
      </p:sp>
    </p:spTree>
    <p:extLst>
      <p:ext uri="{BB962C8B-B14F-4D97-AF65-F5344CB8AC3E}">
        <p14:creationId xmlns:p14="http://schemas.microsoft.com/office/powerpoint/2010/main" val="1502771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899592" cy="6866931"/>
          </a:xfrm>
          <a:prstGeom prst="rect">
            <a:avLst/>
          </a:prstGeom>
          <a:solidFill>
            <a:srgbClr val="1931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rgbClr val="1F497D">
                  <a:lumMod val="75000"/>
                </a:srgb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9592" cy="101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9 Elipse"/>
          <p:cNvSpPr/>
          <p:nvPr/>
        </p:nvSpPr>
        <p:spPr>
          <a:xfrm>
            <a:off x="6588224" y="2348879"/>
            <a:ext cx="45719" cy="144017"/>
          </a:xfrm>
          <a:prstGeom prst="ellipse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endParaRPr lang="es-AR" b="1" dirty="0">
              <a:solidFill>
                <a:prstClr val="black"/>
              </a:solidFill>
            </a:endParaRPr>
          </a:p>
        </p:txBody>
      </p:sp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106613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/>
          <a:lstStyle/>
          <a:p>
            <a:r>
              <a:rPr lang="es-AR" dirty="0">
                <a:solidFill>
                  <a:schemeClr val="bg2"/>
                </a:solidFill>
              </a:rPr>
              <a:t>INTRODUCIÓN</a:t>
            </a:r>
          </a:p>
        </p:txBody>
      </p:sp>
      <p:sp>
        <p:nvSpPr>
          <p:cNvPr id="14" name="Marcador de contenido 13"/>
          <p:cNvSpPr>
            <a:spLocks noGrp="1"/>
          </p:cNvSpPr>
          <p:nvPr>
            <p:ph idx="1"/>
          </p:nvPr>
        </p:nvSpPr>
        <p:spPr>
          <a:xfrm>
            <a:off x="1043608" y="1772816"/>
            <a:ext cx="7643192" cy="4896544"/>
          </a:xfrm>
        </p:spPr>
        <p:txBody>
          <a:bodyPr>
            <a:noAutofit/>
          </a:bodyPr>
          <a:lstStyle/>
          <a:p>
            <a:pPr algn="just"/>
            <a:r>
              <a:rPr lang="es-AR" sz="2200" dirty="0"/>
              <a:t>El Síndrome de Sjögren primario (</a:t>
            </a:r>
            <a:r>
              <a:rPr lang="es-AR" sz="2200" dirty="0" err="1"/>
              <a:t>Ssp</a:t>
            </a:r>
            <a:r>
              <a:rPr lang="es-AR" sz="2200" dirty="0"/>
              <a:t>) es una enfermedad autoinmune caracterizada por la inflamación de las glándulas exocrinas que conduce a la sequedad de superficies mucosas, y que también puede afectar múltiples órganos generando daños irreversibles en los tejidos involucrados. </a:t>
            </a:r>
          </a:p>
          <a:p>
            <a:pPr algn="just"/>
            <a:endParaRPr lang="es-AR" sz="2200" dirty="0"/>
          </a:p>
          <a:p>
            <a:pPr algn="just"/>
            <a:r>
              <a:rPr lang="es-AR" sz="2200" dirty="0"/>
              <a:t>El SSDDI es un índice de daño que se desarrolló en Europa, en idioma inglés. Debido a variables socio-demográficas, el mismo no es directamente aplicable a nuestro medio, por lo que requiere una adaptación transcultural y validación para su utilización en Argentina.</a:t>
            </a:r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27548" y="1010838"/>
            <a:ext cx="927140" cy="489512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1500350"/>
            <a:ext cx="996977" cy="992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939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899592" cy="6866931"/>
          </a:xfrm>
          <a:prstGeom prst="rect">
            <a:avLst/>
          </a:prstGeom>
          <a:solidFill>
            <a:srgbClr val="1931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rgbClr val="1F497D">
                  <a:lumMod val="75000"/>
                </a:srgb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9592" cy="101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9 Elipse"/>
          <p:cNvSpPr/>
          <p:nvPr/>
        </p:nvSpPr>
        <p:spPr>
          <a:xfrm>
            <a:off x="6588224" y="2348879"/>
            <a:ext cx="45719" cy="144017"/>
          </a:xfrm>
          <a:prstGeom prst="ellipse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endParaRPr lang="es-AR" b="1" dirty="0">
              <a:solidFill>
                <a:prstClr val="black"/>
              </a:solidFill>
            </a:endParaRPr>
          </a:p>
        </p:txBody>
      </p:sp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106613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/>
          <a:lstStyle/>
          <a:p>
            <a:r>
              <a:rPr lang="es-AR" dirty="0">
                <a:solidFill>
                  <a:schemeClr val="bg2"/>
                </a:solidFill>
              </a:rPr>
              <a:t>OBJETIVOS</a:t>
            </a:r>
          </a:p>
        </p:txBody>
      </p:sp>
      <p:sp>
        <p:nvSpPr>
          <p:cNvPr id="14" name="Marcador de contenido 13"/>
          <p:cNvSpPr>
            <a:spLocks noGrp="1"/>
          </p:cNvSpPr>
          <p:nvPr>
            <p:ph idx="1"/>
          </p:nvPr>
        </p:nvSpPr>
        <p:spPr>
          <a:xfrm>
            <a:off x="1043608" y="1628800"/>
            <a:ext cx="7643192" cy="4497363"/>
          </a:xfrm>
        </p:spPr>
        <p:txBody>
          <a:bodyPr>
            <a:normAutofit/>
          </a:bodyPr>
          <a:lstStyle/>
          <a:p>
            <a:pPr lvl="0" algn="just"/>
            <a:r>
              <a:rPr lang="es-AR" sz="2600" dirty="0"/>
              <a:t>Objetivo: </a:t>
            </a:r>
          </a:p>
          <a:p>
            <a:pPr marL="0" lvl="0" indent="0" algn="just">
              <a:buNone/>
            </a:pPr>
            <a:endParaRPr lang="es-AR" sz="2600" dirty="0"/>
          </a:p>
          <a:p>
            <a:pPr lvl="0" algn="ctr">
              <a:buNone/>
            </a:pPr>
            <a:endParaRPr lang="es-AR" sz="2600" dirty="0"/>
          </a:p>
          <a:p>
            <a:pPr lvl="0" algn="ctr">
              <a:buNone/>
            </a:pPr>
            <a:r>
              <a:rPr lang="es-AR" sz="2600" dirty="0"/>
              <a:t>    Adaptación transcultural y Validación del SSDDI en pacientes con SSp. que concurren a diferentes centros de Reumatología de Argentina.</a:t>
            </a:r>
          </a:p>
          <a:p>
            <a:pPr algn="just"/>
            <a:endParaRPr lang="es-AR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7548" y="1010838"/>
            <a:ext cx="927140" cy="489512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500350"/>
            <a:ext cx="996977" cy="992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239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899592" cy="6866931"/>
          </a:xfrm>
          <a:prstGeom prst="rect">
            <a:avLst/>
          </a:prstGeom>
          <a:solidFill>
            <a:srgbClr val="1931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rgbClr val="1F497D">
                  <a:lumMod val="75000"/>
                </a:srgb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9592" cy="101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9 Elipse"/>
          <p:cNvSpPr/>
          <p:nvPr/>
        </p:nvSpPr>
        <p:spPr>
          <a:xfrm>
            <a:off x="6588224" y="2348879"/>
            <a:ext cx="45719" cy="144017"/>
          </a:xfrm>
          <a:prstGeom prst="ellipse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endParaRPr lang="es-AR" b="1" dirty="0">
              <a:solidFill>
                <a:prstClr val="black"/>
              </a:solidFill>
            </a:endParaRPr>
          </a:p>
        </p:txBody>
      </p:sp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106613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>
            <a:normAutofit fontScale="90000"/>
          </a:bodyPr>
          <a:lstStyle/>
          <a:p>
            <a:r>
              <a:rPr lang="es-AR" dirty="0">
                <a:solidFill>
                  <a:schemeClr val="bg2"/>
                </a:solidFill>
              </a:rPr>
              <a:t>MATERIALES Y MÉTODOS:</a:t>
            </a:r>
            <a:br>
              <a:rPr lang="es-AR" dirty="0">
                <a:solidFill>
                  <a:schemeClr val="bg2"/>
                </a:solidFill>
              </a:rPr>
            </a:br>
            <a:r>
              <a:rPr lang="es-AR" dirty="0">
                <a:solidFill>
                  <a:schemeClr val="bg2"/>
                </a:solidFill>
              </a:rPr>
              <a:t>DISEÑO</a:t>
            </a:r>
          </a:p>
        </p:txBody>
      </p:sp>
      <p:sp>
        <p:nvSpPr>
          <p:cNvPr id="14" name="Marcador de contenido 13"/>
          <p:cNvSpPr>
            <a:spLocks noGrp="1"/>
          </p:cNvSpPr>
          <p:nvPr>
            <p:ph idx="1"/>
          </p:nvPr>
        </p:nvSpPr>
        <p:spPr>
          <a:xfrm>
            <a:off x="1043608" y="1628800"/>
            <a:ext cx="7643192" cy="4497363"/>
          </a:xfrm>
        </p:spPr>
        <p:txBody>
          <a:bodyPr anchor="ctr">
            <a:normAutofit/>
          </a:bodyPr>
          <a:lstStyle/>
          <a:p>
            <a:pPr algn="ctr">
              <a:buNone/>
            </a:pPr>
            <a:r>
              <a:rPr lang="es-AR" sz="4000" dirty="0"/>
              <a:t>Estudio observacional, analítico, </a:t>
            </a:r>
          </a:p>
          <a:p>
            <a:pPr algn="ctr">
              <a:buNone/>
            </a:pPr>
            <a:r>
              <a:rPr lang="es-AR" sz="4000" dirty="0"/>
              <a:t>de corte transversal.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7548" y="1010838"/>
            <a:ext cx="927140" cy="489512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" y="1500350"/>
            <a:ext cx="899592" cy="895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375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899592" cy="6866931"/>
          </a:xfrm>
          <a:prstGeom prst="rect">
            <a:avLst/>
          </a:prstGeom>
          <a:solidFill>
            <a:srgbClr val="1931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rgbClr val="1F497D">
                  <a:lumMod val="75000"/>
                </a:srgb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9592" cy="101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9 Elipse"/>
          <p:cNvSpPr/>
          <p:nvPr/>
        </p:nvSpPr>
        <p:spPr>
          <a:xfrm>
            <a:off x="6588224" y="2348879"/>
            <a:ext cx="45719" cy="144017"/>
          </a:xfrm>
          <a:prstGeom prst="ellipse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endParaRPr lang="es-AR" b="1" dirty="0">
              <a:solidFill>
                <a:prstClr val="black"/>
              </a:solidFill>
            </a:endParaRPr>
          </a:p>
        </p:txBody>
      </p:sp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106613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>
            <a:normAutofit fontScale="90000"/>
          </a:bodyPr>
          <a:lstStyle/>
          <a:p>
            <a:r>
              <a:rPr lang="es-AR" dirty="0">
                <a:solidFill>
                  <a:schemeClr val="bg2"/>
                </a:solidFill>
              </a:rPr>
              <a:t>MATERIALES Y MÉTODOS:</a:t>
            </a:r>
            <a:br>
              <a:rPr lang="es-AR" dirty="0">
                <a:solidFill>
                  <a:schemeClr val="bg2"/>
                </a:solidFill>
              </a:rPr>
            </a:br>
            <a:r>
              <a:rPr lang="es-AR" dirty="0">
                <a:solidFill>
                  <a:schemeClr val="bg2"/>
                </a:solidFill>
              </a:rPr>
              <a:t>POBLACIÓN</a:t>
            </a:r>
          </a:p>
        </p:txBody>
      </p:sp>
      <p:sp>
        <p:nvSpPr>
          <p:cNvPr id="14" name="Marcador de contenido 13"/>
          <p:cNvSpPr>
            <a:spLocks noGrp="1"/>
          </p:cNvSpPr>
          <p:nvPr>
            <p:ph idx="1"/>
          </p:nvPr>
        </p:nvSpPr>
        <p:spPr>
          <a:xfrm>
            <a:off x="1043608" y="1628800"/>
            <a:ext cx="7643192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AR" sz="2800" dirty="0"/>
              <a:t>CRITERIOS DE INCLUSIÓN</a:t>
            </a:r>
            <a:r>
              <a:rPr lang="es-AR" dirty="0"/>
              <a:t>: </a:t>
            </a:r>
          </a:p>
          <a:p>
            <a:pPr marL="0" indent="0" algn="just">
              <a:buNone/>
            </a:pPr>
            <a:r>
              <a:rPr lang="es-AR" dirty="0"/>
              <a:t>-</a:t>
            </a:r>
            <a:r>
              <a:rPr lang="es-AR" sz="2800" dirty="0"/>
              <a:t>Pacientes de ambos sexos mayores de 18 años que cumplan criterios clasificatorios de </a:t>
            </a:r>
            <a:r>
              <a:rPr lang="es-AR" sz="2800" dirty="0" err="1"/>
              <a:t>SSp</a:t>
            </a:r>
            <a:r>
              <a:rPr lang="es-AR" sz="2800" dirty="0"/>
              <a:t> Americano-Europeo de 2002 y/o criterios ACR/EULAR 2016</a:t>
            </a:r>
            <a:r>
              <a:rPr lang="es-AR" dirty="0"/>
              <a:t>.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7548" y="1010838"/>
            <a:ext cx="927140" cy="489512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" y="1500350"/>
            <a:ext cx="899592" cy="895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80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899592" cy="6866931"/>
          </a:xfrm>
          <a:prstGeom prst="rect">
            <a:avLst/>
          </a:prstGeom>
          <a:solidFill>
            <a:srgbClr val="1931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rgbClr val="1F497D">
                  <a:lumMod val="75000"/>
                </a:srgb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9592" cy="101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9 Elipse"/>
          <p:cNvSpPr/>
          <p:nvPr/>
        </p:nvSpPr>
        <p:spPr>
          <a:xfrm>
            <a:off x="6588224" y="2348879"/>
            <a:ext cx="45719" cy="144017"/>
          </a:xfrm>
          <a:prstGeom prst="ellipse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endParaRPr lang="es-AR" b="1" dirty="0">
              <a:solidFill>
                <a:prstClr val="black"/>
              </a:solidFill>
            </a:endParaRPr>
          </a:p>
        </p:txBody>
      </p:sp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106613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>
            <a:normAutofit fontScale="90000"/>
          </a:bodyPr>
          <a:lstStyle/>
          <a:p>
            <a:r>
              <a:rPr lang="es-AR" dirty="0">
                <a:solidFill>
                  <a:schemeClr val="bg2"/>
                </a:solidFill>
              </a:rPr>
              <a:t>MATERIALES Y MÉTODOS:</a:t>
            </a:r>
            <a:br>
              <a:rPr lang="es-AR" dirty="0">
                <a:solidFill>
                  <a:schemeClr val="bg2"/>
                </a:solidFill>
              </a:rPr>
            </a:br>
            <a:r>
              <a:rPr lang="es-AR" dirty="0">
                <a:solidFill>
                  <a:schemeClr val="bg2"/>
                </a:solidFill>
              </a:rPr>
              <a:t>POBLACIÓN</a:t>
            </a:r>
          </a:p>
        </p:txBody>
      </p:sp>
      <p:sp>
        <p:nvSpPr>
          <p:cNvPr id="14" name="Marcador de contenido 13"/>
          <p:cNvSpPr>
            <a:spLocks noGrp="1"/>
          </p:cNvSpPr>
          <p:nvPr>
            <p:ph idx="1"/>
          </p:nvPr>
        </p:nvSpPr>
        <p:spPr>
          <a:xfrm>
            <a:off x="1043608" y="1412776"/>
            <a:ext cx="7643192" cy="517058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AR" sz="2200" dirty="0"/>
              <a:t>CRITERIOS DE EXCLUSIÓN:</a:t>
            </a:r>
          </a:p>
          <a:p>
            <a:pPr lvl="0" algn="just"/>
            <a:endParaRPr lang="es-AR" sz="2200" b="1" dirty="0"/>
          </a:p>
          <a:p>
            <a:pPr lvl="0" algn="just"/>
            <a:r>
              <a:rPr lang="es-AR" sz="2200" b="1" dirty="0"/>
              <a:t>Historia previa de radioterapia de cabeza y cuello</a:t>
            </a:r>
            <a:endParaRPr lang="es-AR" sz="2200" dirty="0"/>
          </a:p>
          <a:p>
            <a:pPr lvl="0" algn="just"/>
            <a:r>
              <a:rPr lang="es-AR" sz="2200" b="1" dirty="0"/>
              <a:t>Hepatitis C activa</a:t>
            </a:r>
            <a:endParaRPr lang="es-AR" sz="2200" dirty="0"/>
          </a:p>
          <a:p>
            <a:pPr lvl="0" algn="just"/>
            <a:r>
              <a:rPr lang="es-AR" sz="2200" b="1" dirty="0"/>
              <a:t>Síndrome de inmunodeficiencia humana (SIDA)</a:t>
            </a:r>
          </a:p>
          <a:p>
            <a:pPr lvl="0" algn="just"/>
            <a:r>
              <a:rPr lang="es-AR" sz="2200" b="1" dirty="0"/>
              <a:t>Enfermedad por IgG4</a:t>
            </a:r>
            <a:endParaRPr lang="es-AR" sz="2200" dirty="0"/>
          </a:p>
          <a:p>
            <a:pPr lvl="0" algn="just"/>
            <a:r>
              <a:rPr lang="es-AR" sz="2200" b="1" dirty="0"/>
              <a:t>Sarcoidosis</a:t>
            </a:r>
            <a:endParaRPr lang="es-AR" sz="2200" dirty="0"/>
          </a:p>
          <a:p>
            <a:pPr lvl="0" algn="just"/>
            <a:r>
              <a:rPr lang="es-AR" sz="2200" b="1" dirty="0"/>
              <a:t>Amiloidosis</a:t>
            </a:r>
            <a:endParaRPr lang="es-AR" sz="2200" dirty="0"/>
          </a:p>
          <a:p>
            <a:pPr lvl="0" algn="just"/>
            <a:r>
              <a:rPr lang="es-AR" sz="2200" dirty="0"/>
              <a:t>Pacientes que cumplan criterios de clasificación para </a:t>
            </a:r>
            <a:r>
              <a:rPr lang="es-AR" sz="2200" b="1" dirty="0"/>
              <a:t>otra enfermedad autoinmune</a:t>
            </a:r>
            <a:endParaRPr lang="es-AR" sz="2200" dirty="0"/>
          </a:p>
          <a:p>
            <a:pPr lvl="0" algn="just"/>
            <a:r>
              <a:rPr lang="es-AR" sz="2200" b="1" dirty="0"/>
              <a:t>Fibromialgia mal controlada</a:t>
            </a:r>
            <a:endParaRPr lang="es-AR" sz="2200" dirty="0"/>
          </a:p>
          <a:p>
            <a:pPr lvl="0" algn="just"/>
            <a:r>
              <a:rPr lang="es-AR" sz="2200" b="1" dirty="0"/>
              <a:t>Diabetes Mellitus mal controlada</a:t>
            </a:r>
          </a:p>
          <a:p>
            <a:pPr lvl="0" algn="just"/>
            <a:r>
              <a:rPr lang="es-AR" sz="2200" b="1" dirty="0"/>
              <a:t>Alcoholista severo</a:t>
            </a:r>
            <a:endParaRPr lang="es-AR" sz="2200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27548" y="1010838"/>
            <a:ext cx="927140" cy="489512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" y="1500350"/>
            <a:ext cx="899592" cy="895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97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18453"/>
            <a:ext cx="899592" cy="6866931"/>
          </a:xfrm>
          <a:prstGeom prst="rect">
            <a:avLst/>
          </a:prstGeom>
          <a:solidFill>
            <a:srgbClr val="1931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rgbClr val="1F497D">
                  <a:lumMod val="75000"/>
                </a:srgb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9592" cy="101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9 Elipse"/>
          <p:cNvSpPr/>
          <p:nvPr/>
        </p:nvSpPr>
        <p:spPr>
          <a:xfrm>
            <a:off x="6588224" y="2348879"/>
            <a:ext cx="45719" cy="144017"/>
          </a:xfrm>
          <a:prstGeom prst="ellipse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endParaRPr lang="es-AR" b="1" dirty="0">
              <a:solidFill>
                <a:prstClr val="black"/>
              </a:solidFill>
            </a:endParaRPr>
          </a:p>
        </p:txBody>
      </p:sp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106613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>
            <a:normAutofit fontScale="90000"/>
          </a:bodyPr>
          <a:lstStyle/>
          <a:p>
            <a:r>
              <a:rPr lang="es-AR" dirty="0">
                <a:solidFill>
                  <a:schemeClr val="bg2"/>
                </a:solidFill>
              </a:rPr>
              <a:t>MATERIALES Y MÉTODOS:</a:t>
            </a:r>
            <a:br>
              <a:rPr lang="es-AR" dirty="0">
                <a:solidFill>
                  <a:schemeClr val="bg2"/>
                </a:solidFill>
              </a:rPr>
            </a:br>
            <a:r>
              <a:rPr lang="es-AR" dirty="0">
                <a:solidFill>
                  <a:schemeClr val="bg2"/>
                </a:solidFill>
              </a:rPr>
              <a:t>RECOLECCION DE DATOS</a:t>
            </a:r>
          </a:p>
        </p:txBody>
      </p:sp>
      <p:sp>
        <p:nvSpPr>
          <p:cNvPr id="14" name="Marcador de contenido 13"/>
          <p:cNvSpPr>
            <a:spLocks noGrp="1"/>
          </p:cNvSpPr>
          <p:nvPr>
            <p:ph idx="1"/>
          </p:nvPr>
        </p:nvSpPr>
        <p:spPr>
          <a:xfrm>
            <a:off x="1043608" y="1628800"/>
            <a:ext cx="7643192" cy="5040560"/>
          </a:xfrm>
        </p:spPr>
        <p:txBody>
          <a:bodyPr>
            <a:normAutofit/>
          </a:bodyPr>
          <a:lstStyle/>
          <a:p>
            <a:pPr algn="just"/>
            <a:r>
              <a:rPr lang="es-AR" sz="2500" dirty="0"/>
              <a:t>Proceso de traducción y adaptación transcultural.</a:t>
            </a:r>
          </a:p>
          <a:p>
            <a:pPr algn="just"/>
            <a:endParaRPr lang="es-AR" sz="2500" dirty="0"/>
          </a:p>
          <a:p>
            <a:pPr lvl="1" algn="just"/>
            <a:r>
              <a:rPr lang="es-AR" sz="2500" dirty="0"/>
              <a:t>En un primer paso tres expertos en </a:t>
            </a:r>
            <a:r>
              <a:rPr lang="es-AR" sz="2500" dirty="0" err="1"/>
              <a:t>Sd</a:t>
            </a:r>
            <a:r>
              <a:rPr lang="es-AR" sz="2500" dirty="0"/>
              <a:t>. Sjögren cuya lengua nativa es el castellano generarán tres versiones del SSDDI en español en forma independiente. </a:t>
            </a:r>
          </a:p>
          <a:p>
            <a:pPr lvl="1" algn="just"/>
            <a:endParaRPr lang="es-AR" sz="2500" dirty="0"/>
          </a:p>
          <a:p>
            <a:pPr lvl="1" algn="just"/>
            <a:r>
              <a:rPr lang="es-AR" sz="2500" dirty="0"/>
              <a:t>Luego se realizará una única versión  consensuada, evaluada y sintetizada </a:t>
            </a:r>
            <a:r>
              <a:rPr lang="es-AR" sz="2500" b="1" dirty="0"/>
              <a:t>“preliminar de habla hispana”. </a:t>
            </a:r>
            <a:endParaRPr lang="es-AR" sz="2500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7548" y="1010838"/>
            <a:ext cx="927140" cy="489512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" y="1500350"/>
            <a:ext cx="899592" cy="895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126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899592" cy="6866931"/>
          </a:xfrm>
          <a:prstGeom prst="rect">
            <a:avLst/>
          </a:prstGeom>
          <a:solidFill>
            <a:srgbClr val="1931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rgbClr val="1F497D">
                  <a:lumMod val="75000"/>
                </a:srgb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9592" cy="101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9 Elipse"/>
          <p:cNvSpPr/>
          <p:nvPr/>
        </p:nvSpPr>
        <p:spPr>
          <a:xfrm>
            <a:off x="6588224" y="2348879"/>
            <a:ext cx="45719" cy="144017"/>
          </a:xfrm>
          <a:prstGeom prst="ellipse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endParaRPr lang="es-AR" b="1" dirty="0">
              <a:solidFill>
                <a:prstClr val="black"/>
              </a:solidFill>
            </a:endParaRPr>
          </a:p>
        </p:txBody>
      </p:sp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106613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>
            <a:normAutofit fontScale="90000"/>
          </a:bodyPr>
          <a:lstStyle/>
          <a:p>
            <a:r>
              <a:rPr lang="es-AR" dirty="0">
                <a:solidFill>
                  <a:schemeClr val="bg2"/>
                </a:solidFill>
              </a:rPr>
              <a:t>MATERIALES Y MÉTODOS:</a:t>
            </a:r>
            <a:br>
              <a:rPr lang="es-AR" dirty="0">
                <a:solidFill>
                  <a:schemeClr val="bg2"/>
                </a:solidFill>
              </a:rPr>
            </a:br>
            <a:r>
              <a:rPr lang="es-AR" dirty="0">
                <a:solidFill>
                  <a:schemeClr val="bg2"/>
                </a:solidFill>
              </a:rPr>
              <a:t>RECOLECCIÓN DE DATOS</a:t>
            </a:r>
          </a:p>
        </p:txBody>
      </p:sp>
      <p:sp>
        <p:nvSpPr>
          <p:cNvPr id="14" name="Marcador de contenido 13"/>
          <p:cNvSpPr>
            <a:spLocks noGrp="1"/>
          </p:cNvSpPr>
          <p:nvPr>
            <p:ph idx="1"/>
          </p:nvPr>
        </p:nvSpPr>
        <p:spPr>
          <a:xfrm>
            <a:off x="1043608" y="1500350"/>
            <a:ext cx="7776864" cy="5357650"/>
          </a:xfrm>
        </p:spPr>
        <p:txBody>
          <a:bodyPr>
            <a:normAutofit fontScale="85000" lnSpcReduction="20000"/>
          </a:bodyPr>
          <a:lstStyle/>
          <a:p>
            <a:pPr lvl="1" algn="just"/>
            <a:r>
              <a:rPr lang="es-AR" sz="3100" dirty="0"/>
              <a:t>En un segundo paso, se realizará la retro-traducción de la versión </a:t>
            </a:r>
            <a:r>
              <a:rPr lang="es-AR" sz="3100" b="1" dirty="0"/>
              <a:t>“preliminar habla hispana” </a:t>
            </a:r>
            <a:r>
              <a:rPr lang="es-AR" sz="3100" dirty="0"/>
              <a:t>al inglés. El traductor tendrá como lengua materna al inglés. Se obtendrá una versión </a:t>
            </a:r>
            <a:r>
              <a:rPr lang="es-AR" sz="3100" dirty="0" err="1"/>
              <a:t>retro-traducida</a:t>
            </a:r>
            <a:r>
              <a:rPr lang="es-AR" sz="3100" dirty="0"/>
              <a:t>.</a:t>
            </a:r>
            <a:endParaRPr lang="es-AR" sz="3100" dirty="0">
              <a:solidFill>
                <a:srgbClr val="FF0000"/>
              </a:solidFill>
            </a:endParaRPr>
          </a:p>
          <a:p>
            <a:pPr lvl="1" algn="just"/>
            <a:endParaRPr lang="es-AR" sz="3100" dirty="0"/>
          </a:p>
          <a:p>
            <a:pPr lvl="1" algn="just"/>
            <a:r>
              <a:rPr lang="es-AR" sz="3100" dirty="0"/>
              <a:t>El tercer paso consistirá en evaluar, comparar y sintetizar en una única versión, todas las versiones previas (el cuestionario original, la versión “preliminar habla hispana” y la retro-traducción al inglés). </a:t>
            </a:r>
          </a:p>
          <a:p>
            <a:pPr lvl="1" algn="just"/>
            <a:endParaRPr lang="es-AR" sz="3100" dirty="0"/>
          </a:p>
          <a:p>
            <a:pPr lvl="1" algn="just"/>
            <a:r>
              <a:rPr lang="es-AR" sz="3100" dirty="0"/>
              <a:t>Se obtendrá la </a:t>
            </a:r>
            <a:r>
              <a:rPr lang="es-AR" sz="3100" b="1" dirty="0"/>
              <a:t>versión final</a:t>
            </a:r>
            <a:r>
              <a:rPr lang="es-AR" b="1" dirty="0"/>
              <a:t>. </a:t>
            </a:r>
          </a:p>
          <a:p>
            <a:pPr marL="0" indent="0" algn="just">
              <a:buNone/>
            </a:pPr>
            <a:r>
              <a:rPr lang="es-AR" dirty="0"/>
              <a:t> 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7548" y="1010838"/>
            <a:ext cx="927140" cy="489512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" y="1500350"/>
            <a:ext cx="899592" cy="895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250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899592" cy="6866931"/>
          </a:xfrm>
          <a:prstGeom prst="rect">
            <a:avLst/>
          </a:prstGeom>
          <a:solidFill>
            <a:srgbClr val="1931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rgbClr val="1F497D">
                  <a:lumMod val="75000"/>
                </a:srgb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9592" cy="101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9 Elipse"/>
          <p:cNvSpPr/>
          <p:nvPr/>
        </p:nvSpPr>
        <p:spPr>
          <a:xfrm>
            <a:off x="6588224" y="2348879"/>
            <a:ext cx="45719" cy="144017"/>
          </a:xfrm>
          <a:prstGeom prst="ellipse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endParaRPr lang="es-AR" b="1" dirty="0">
              <a:solidFill>
                <a:prstClr val="black"/>
              </a:solidFill>
            </a:endParaRPr>
          </a:p>
        </p:txBody>
      </p:sp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106613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>
            <a:normAutofit fontScale="90000"/>
          </a:bodyPr>
          <a:lstStyle/>
          <a:p>
            <a:r>
              <a:rPr lang="es-AR" dirty="0">
                <a:solidFill>
                  <a:schemeClr val="bg2"/>
                </a:solidFill>
              </a:rPr>
              <a:t>MATERIALES Y MÉTODOS:</a:t>
            </a:r>
            <a:br>
              <a:rPr lang="es-AR" dirty="0">
                <a:solidFill>
                  <a:schemeClr val="bg2"/>
                </a:solidFill>
              </a:rPr>
            </a:br>
            <a:r>
              <a:rPr lang="es-AR" dirty="0">
                <a:solidFill>
                  <a:schemeClr val="bg2"/>
                </a:solidFill>
              </a:rPr>
              <a:t>RECOLECCIÓN DE DATOS</a:t>
            </a:r>
          </a:p>
        </p:txBody>
      </p:sp>
      <p:sp>
        <p:nvSpPr>
          <p:cNvPr id="14" name="Marcador de contenido 13"/>
          <p:cNvSpPr>
            <a:spLocks noGrp="1"/>
          </p:cNvSpPr>
          <p:nvPr>
            <p:ph idx="1"/>
          </p:nvPr>
        </p:nvSpPr>
        <p:spPr>
          <a:xfrm>
            <a:off x="1043608" y="1628800"/>
            <a:ext cx="7643192" cy="5040560"/>
          </a:xfrm>
        </p:spPr>
        <p:txBody>
          <a:bodyPr>
            <a:normAutofit fontScale="92500" lnSpcReduction="20000"/>
          </a:bodyPr>
          <a:lstStyle/>
          <a:p>
            <a:pPr lvl="1" algn="just"/>
            <a:r>
              <a:rPr lang="es-AR" dirty="0"/>
              <a:t>Se realizará entrenamiento de los investigadores, a través de una prueba piloto, con el fin de lograr un uso correcto del SSDDI y EVA. Esto se llevará a cabo citando un número reducido de 10 pacientes y realizando dichas evaluaciones. Luego de la misma se evaluará el grado de acuerdo entre los evaluadores.</a:t>
            </a:r>
          </a:p>
          <a:p>
            <a:pPr lvl="1" algn="just"/>
            <a:endParaRPr lang="es-AR" dirty="0"/>
          </a:p>
          <a:p>
            <a:pPr lvl="1" algn="just"/>
            <a:r>
              <a:rPr lang="es-AR" dirty="0"/>
              <a:t>Se citarán pacientes a una primera visita para evaluar la validez de constructo convergente del instrumento, para ello y en ausencia de un Gold Standard, se tomará como referencia la escala visual análoga (EVA) realizada por un médico experto para evaluar daño de la enfermedad.  </a:t>
            </a:r>
          </a:p>
          <a:p>
            <a:pPr lvl="1" algn="just"/>
            <a:endParaRPr lang="es-AR" dirty="0"/>
          </a:p>
          <a:p>
            <a:endParaRPr lang="es-AR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7548" y="1010838"/>
            <a:ext cx="927140" cy="489512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500350"/>
            <a:ext cx="899592" cy="895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1527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noFill/>
        </a:ln>
      </a:spPr>
      <a:bodyPr wrap="square">
        <a:spAutoFit/>
      </a:bodyPr>
      <a:lstStyle>
        <a:defPPr>
          <a:defRPr b="1" dirty="0" smtClean="0"/>
        </a:defPPr>
      </a:lstStyle>
    </a:sp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2806</TotalTime>
  <Words>710</Words>
  <Application>Microsoft Office PowerPoint</Application>
  <PresentationFormat>Presentación en pantalla (4:3)</PresentationFormat>
  <Paragraphs>93</Paragraphs>
  <Slides>14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14</vt:i4>
      </vt:variant>
    </vt:vector>
  </HeadingPairs>
  <TitlesOfParts>
    <vt:vector size="16" baseType="lpstr">
      <vt:lpstr>Tema de Office</vt:lpstr>
      <vt:lpstr>1_Tema de Office</vt:lpstr>
      <vt:lpstr>Adaptación transcultural y validación de  “Sjögren Syndrome Disease Damage Index (SSDDI)”  para Argentina</vt:lpstr>
      <vt:lpstr>INTRODUCIÓN</vt:lpstr>
      <vt:lpstr>OBJETIVOS</vt:lpstr>
      <vt:lpstr>MATERIALES Y MÉTODOS: DISEÑO</vt:lpstr>
      <vt:lpstr>MATERIALES Y MÉTODOS: POBLACIÓN</vt:lpstr>
      <vt:lpstr>MATERIALES Y MÉTODOS: POBLACIÓN</vt:lpstr>
      <vt:lpstr>MATERIALES Y MÉTODOS: RECOLECCION DE DATOS</vt:lpstr>
      <vt:lpstr>MATERIALES Y MÉTODOS: RECOLECCIÓN DE DATOS</vt:lpstr>
      <vt:lpstr>MATERIALES Y MÉTODOS: RECOLECCIÓN DE DATOS</vt:lpstr>
      <vt:lpstr>MATERIALES Y MÉTODOS: RECOLECCIÓN DE DATOS</vt:lpstr>
      <vt:lpstr>MATERIALES Y MÉTODOS: VARIABLES EN ESTUDIO</vt:lpstr>
      <vt:lpstr>MATERIALES Y MÉTODOS: VARIABLES EN ESTUDIO</vt:lpstr>
      <vt:lpstr>MATERIALES Y MÉTODOS: VARIABLES EN ESTUDIO</vt:lpstr>
      <vt:lpstr>MUCHAS GRACIAS!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Anastasia</dc:creator>
  <cp:lastModifiedBy>Usuario</cp:lastModifiedBy>
  <cp:revision>59</cp:revision>
  <dcterms:created xsi:type="dcterms:W3CDTF">2016-10-10T10:27:38Z</dcterms:created>
  <dcterms:modified xsi:type="dcterms:W3CDTF">2019-12-24T15:34:07Z</dcterms:modified>
</cp:coreProperties>
</file>