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3" d="100"/>
          <a:sy n="83" d="100"/>
        </p:scale>
        <p:origin x="-222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299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982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659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4741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169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571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29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150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902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9001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224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A896C-55BC-4E2D-83FF-B56C71DDA09D}" type="datetimeFigureOut">
              <a:rPr lang="es-AR" smtClean="0"/>
              <a:t>24/12/2019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B7372-C6EC-4F4C-B2B6-FAB348E57F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20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3399" y="2242979"/>
            <a:ext cx="9144000" cy="2387600"/>
          </a:xfrm>
        </p:spPr>
        <p:txBody>
          <a:bodyPr>
            <a:noAutofit/>
          </a:bodyPr>
          <a:lstStyle/>
          <a:p>
            <a:r>
              <a:rPr lang="es-AR" sz="4000" b="1" dirty="0">
                <a:latin typeface="+mn-lt"/>
              </a:rPr>
              <a:t>ENFERMEDAD HEPÁTICA AUTOINMUNE EN PACIENTES CON SINDROME DE SJOGREN PRIMARIO</a:t>
            </a:r>
            <a:r>
              <a:rPr lang="es-AR" sz="4000" dirty="0">
                <a:latin typeface="+mn-lt"/>
              </a:rPr>
              <a:t/>
            </a:r>
            <a:br>
              <a:rPr lang="es-AR" sz="4000" dirty="0">
                <a:latin typeface="+mn-lt"/>
              </a:rPr>
            </a:br>
            <a:endParaRPr lang="es-AR" sz="4000" dirty="0">
              <a:latin typeface="+mn-lt"/>
            </a:endParaRPr>
          </a:p>
        </p:txBody>
      </p:sp>
      <p:pic>
        <p:nvPicPr>
          <p:cNvPr id="4" name="Picture 170"/>
          <p:cNvPicPr/>
          <p:nvPr/>
        </p:nvPicPr>
        <p:blipFill>
          <a:blip r:embed="rId2"/>
          <a:srcRect l="35108" t="19987" r="19082" b="53630"/>
          <a:stretch>
            <a:fillRect/>
          </a:stretch>
        </p:blipFill>
        <p:spPr bwMode="auto">
          <a:xfrm>
            <a:off x="74023" y="103029"/>
            <a:ext cx="2171700" cy="9963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521" y="125822"/>
            <a:ext cx="2051140" cy="90446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2540862" y="5550882"/>
            <a:ext cx="6740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/>
              <a:t>19/10/2019</a:t>
            </a:r>
          </a:p>
        </p:txBody>
      </p:sp>
    </p:spTree>
    <p:extLst>
      <p:ext uri="{BB962C8B-B14F-4D97-AF65-F5344CB8AC3E}">
        <p14:creationId xmlns:p14="http://schemas.microsoft.com/office/powerpoint/2010/main" val="404174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AR" sz="4000" b="1" dirty="0"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6506" y="2506662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El síndrome de Sjögren primario (</a:t>
            </a:r>
            <a:r>
              <a:rPr lang="es-AR" dirty="0" err="1"/>
              <a:t>SSp</a:t>
            </a:r>
            <a:r>
              <a:rPr lang="es-AR" dirty="0"/>
              <a:t>) es una enfermedad autoinmune sistémica caracterizada por destrucción e infiltración por células </a:t>
            </a:r>
            <a:r>
              <a:rPr lang="es-AR" dirty="0" err="1"/>
              <a:t>linfoplasmocitarias</a:t>
            </a:r>
            <a:r>
              <a:rPr lang="es-AR" dirty="0"/>
              <a:t> de las glándulas exocrinas asociado a queratoconjuntivitis y xerostomía que ocurre principalmente en mujeres en edad media. </a:t>
            </a:r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6" name="Imagen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337" y="-1"/>
            <a:ext cx="2146663" cy="1325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181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Se ha destacado la existencia de manifestaciones hepáticas, como un trastorno común en el síndrome de Sjögren, siendo las más frecuentes la colangitis biliar primaria (CBP) y la hepatitis autoinmune (HAI).</a:t>
            </a:r>
          </a:p>
          <a:p>
            <a:pPr marL="0" indent="0">
              <a:buNone/>
            </a:pPr>
            <a:endParaRPr lang="es-AR" dirty="0"/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La prevalencia de enfermedad hepática autoinmune (EHA) en pacientes con </a:t>
            </a:r>
            <a:r>
              <a:rPr lang="es-AR" dirty="0" err="1"/>
              <a:t>SSp</a:t>
            </a:r>
            <a:r>
              <a:rPr lang="es-AR" dirty="0"/>
              <a:t> oscila entre el 4 al 47%.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sz="4000" b="1" dirty="0">
                <a:latin typeface="+mn-lt"/>
              </a:rPr>
              <a:t>INTRODUCCIÓN</a:t>
            </a:r>
          </a:p>
        </p:txBody>
      </p:sp>
      <p:pic>
        <p:nvPicPr>
          <p:cNvPr id="6" name="Imagen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337" y="-1"/>
            <a:ext cx="2146663" cy="1325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974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s-AR" dirty="0"/>
              <a:t>Determinar la prevalencia de enfermedad hepática autoinmune. </a:t>
            </a:r>
          </a:p>
          <a:p>
            <a:pPr marL="0" lvl="0" indent="0">
              <a:buNone/>
            </a:pPr>
            <a:endParaRPr lang="es-AR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s-CO" dirty="0"/>
              <a:t>Describir</a:t>
            </a:r>
            <a:r>
              <a:rPr lang="es-AR" dirty="0"/>
              <a:t> las características clínicas y serológicas de los pacientes con y sin compromiso hepático y determinar las diferencias entre los grupos.</a:t>
            </a:r>
          </a:p>
          <a:p>
            <a:pPr marL="0" lvl="0" indent="0">
              <a:buNone/>
            </a:pPr>
            <a:endParaRPr lang="es-AR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s-AR" dirty="0"/>
              <a:t>Determinar y comparar la mortalidad entre los grupos con y sin enfermedad hepática autoinmune.</a:t>
            </a:r>
          </a:p>
          <a:p>
            <a:endParaRPr lang="es-A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sz="4000" b="1" dirty="0">
                <a:latin typeface="+mn-lt"/>
              </a:rPr>
              <a:t>OBJETIVOS</a:t>
            </a: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337" y="-1"/>
            <a:ext cx="2146663" cy="1325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820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s-AR" dirty="0"/>
          </a:p>
          <a:p>
            <a:pPr>
              <a:buFont typeface="Wingdings" panose="05000000000000000000" pitchFamily="2" charset="2"/>
              <a:buChar char="Ø"/>
            </a:pPr>
            <a:endParaRPr lang="es-AR" dirty="0"/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En este estudio serán incluidos pacientes con diagnóstico de </a:t>
            </a:r>
            <a:r>
              <a:rPr lang="es-AR" dirty="0" err="1"/>
              <a:t>SSp</a:t>
            </a:r>
            <a:r>
              <a:rPr lang="es-AR" dirty="0"/>
              <a:t> según los criterios de clasificación europeo – americanos de 2002, que se encuentran registrados en la base de datos GESSAR (Grupo de Estudio Síndrome de Sjögren de la Sociedad Argentina de Reumatología). 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AR" sz="4000" b="1" dirty="0">
              <a:latin typeface="+mn-lt"/>
            </a:endParaRPr>
          </a:p>
          <a:p>
            <a:pPr algn="ctr"/>
            <a:r>
              <a:rPr lang="es-AR" sz="4000" b="1" dirty="0">
                <a:latin typeface="+mn-lt"/>
              </a:rPr>
              <a:t>MATERIALES Y MÉTODOS</a:t>
            </a:r>
            <a:endParaRPr lang="es-AR" sz="4000" dirty="0">
              <a:latin typeface="+mn-lt"/>
            </a:endParaRPr>
          </a:p>
          <a:p>
            <a:pPr algn="ctr"/>
            <a:endParaRPr lang="es-AR" sz="4000" b="1" dirty="0">
              <a:latin typeface="+mn-lt"/>
            </a:endParaRP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337" y="-1"/>
            <a:ext cx="2146663" cy="1325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2677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s-AR" dirty="0"/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El diagnóstico de enfermedad hepática fue establecido por la presentación clínica, datos de laboratorio (Elevación de FAL, GOT/GPT, presencia de anticuerpos </a:t>
            </a:r>
            <a:r>
              <a:rPr lang="es-AR" dirty="0" err="1"/>
              <a:t>antimitocondriales</a:t>
            </a:r>
            <a:r>
              <a:rPr lang="es-AR" dirty="0"/>
              <a:t>, Anti musculo liso, Anti LKM) y/o biopsia hepática compatible con CBP y HAI. 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AR" sz="4000" b="1" dirty="0">
              <a:latin typeface="+mn-lt"/>
            </a:endParaRPr>
          </a:p>
          <a:p>
            <a:pPr algn="ctr"/>
            <a:r>
              <a:rPr lang="es-AR" sz="4000" b="1" dirty="0">
                <a:latin typeface="+mn-lt"/>
              </a:rPr>
              <a:t>MATERIALES Y MÉTODOS</a:t>
            </a:r>
            <a:endParaRPr lang="es-AR" sz="4000" dirty="0">
              <a:latin typeface="+mn-lt"/>
            </a:endParaRPr>
          </a:p>
          <a:p>
            <a:pPr algn="ctr"/>
            <a:endParaRPr lang="es-AR" sz="4000" b="1" dirty="0">
              <a:latin typeface="+mn-lt"/>
            </a:endParaRPr>
          </a:p>
        </p:txBody>
      </p:sp>
      <p:pic>
        <p:nvPicPr>
          <p:cNvPr id="6" name="Imagen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337" y="-1"/>
            <a:ext cx="2146663" cy="1325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2021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Las variables continuas se compararán con Test de Mann Whitney y las categóricas con Test Fisher, con un IC del 95%, considerándose significativa una p menor a 0.05. El análisis se realizará en forma global y por comparación con el grupo de pacientes con diagnóstico de enfermedad hepática asociada (EHA). Se calculará la prevalencia de EHA.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AR" sz="4000" b="1" dirty="0">
              <a:latin typeface="+mn-lt"/>
            </a:endParaRPr>
          </a:p>
          <a:p>
            <a:pPr algn="ctr"/>
            <a:r>
              <a:rPr lang="es-AR" sz="4000" b="1" dirty="0">
                <a:latin typeface="+mn-lt"/>
              </a:rPr>
              <a:t>ANALISIS ESTADÍSTICO</a:t>
            </a:r>
            <a:endParaRPr lang="es-AR" sz="4000" dirty="0">
              <a:latin typeface="+mn-lt"/>
            </a:endParaRPr>
          </a:p>
          <a:p>
            <a:pPr algn="ctr"/>
            <a:endParaRPr lang="es-AR" sz="4000" b="1" dirty="0">
              <a:latin typeface="+mn-lt"/>
            </a:endParaRP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337" y="-1"/>
            <a:ext cx="2146663" cy="1325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6609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 err="1"/>
              <a:t>Uddenfeldt</a:t>
            </a:r>
            <a:r>
              <a:rPr lang="en-US" dirty="0"/>
              <a:t> P, </a:t>
            </a:r>
            <a:r>
              <a:rPr lang="en-US" dirty="0" err="1"/>
              <a:t>Danielsson</a:t>
            </a:r>
            <a:r>
              <a:rPr lang="en-US" dirty="0"/>
              <a:t> A, </a:t>
            </a:r>
            <a:r>
              <a:rPr lang="en-US" dirty="0" err="1"/>
              <a:t>Forssell</a:t>
            </a:r>
            <a:r>
              <a:rPr lang="en-US" dirty="0"/>
              <a:t> A, Holm M , </a:t>
            </a:r>
            <a:r>
              <a:rPr lang="en-US" dirty="0" err="1"/>
              <a:t>Ostberg</a:t>
            </a:r>
            <a:r>
              <a:rPr lang="en-US" dirty="0"/>
              <a:t> Y. Features of </a:t>
            </a:r>
            <a:r>
              <a:rPr lang="en-US" dirty="0" err="1"/>
              <a:t>Sjogren’s</a:t>
            </a:r>
            <a:r>
              <a:rPr lang="en-US" dirty="0"/>
              <a:t> syndrome in patients with primary biliary cirrhosis. Journal of </a:t>
            </a:r>
            <a:r>
              <a:rPr lang="en-US" dirty="0" err="1"/>
              <a:t>lnternal</a:t>
            </a:r>
            <a:r>
              <a:rPr lang="en-US" dirty="0"/>
              <a:t> Medicine 1991: 230: 443-448.</a:t>
            </a:r>
            <a:endParaRPr lang="es-AR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/>
              <a:t>Skopouli</a:t>
            </a:r>
            <a:r>
              <a:rPr lang="en-US" dirty="0"/>
              <a:t> FN, </a:t>
            </a:r>
            <a:r>
              <a:rPr lang="en-US" dirty="0" err="1"/>
              <a:t>Barbatis</a:t>
            </a:r>
            <a:r>
              <a:rPr lang="en-US" dirty="0"/>
              <a:t> C, </a:t>
            </a:r>
            <a:r>
              <a:rPr lang="en-US" dirty="0" err="1"/>
              <a:t>Moutsopoulos</a:t>
            </a:r>
            <a:r>
              <a:rPr lang="en-US" dirty="0"/>
              <a:t> HM. Liver involvement in primary </a:t>
            </a:r>
            <a:r>
              <a:rPr lang="en-US" dirty="0" err="1"/>
              <a:t>sjogren's</a:t>
            </a:r>
            <a:r>
              <a:rPr lang="en-US" dirty="0"/>
              <a:t> syndrome. British Journal of Rheumatology 1994,33:745-748</a:t>
            </a:r>
            <a:endParaRPr lang="es-AR" dirty="0"/>
          </a:p>
          <a:p>
            <a:pPr marL="0" indent="0">
              <a:buNone/>
            </a:pPr>
            <a:endParaRPr lang="es-AR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 Karp JK, </a:t>
            </a:r>
            <a:r>
              <a:rPr lang="en-US" dirty="0" err="1"/>
              <a:t>Akpek</a:t>
            </a:r>
            <a:r>
              <a:rPr lang="en-US" dirty="0"/>
              <a:t> EK, Anders R. Autoimmune hepatitis in patients with primary </a:t>
            </a:r>
            <a:r>
              <a:rPr lang="en-US" dirty="0" err="1"/>
              <a:t>Sjögren’s</a:t>
            </a:r>
            <a:r>
              <a:rPr lang="en-US" dirty="0"/>
              <a:t> syndrome: a series of two-hundred and two patients. </a:t>
            </a:r>
            <a:r>
              <a:rPr lang="en-US" dirty="0" err="1"/>
              <a:t>Int</a:t>
            </a:r>
            <a:r>
              <a:rPr lang="en-US" dirty="0"/>
              <a:t> J </a:t>
            </a:r>
            <a:r>
              <a:rPr lang="en-US" dirty="0" err="1"/>
              <a:t>Clin</a:t>
            </a:r>
            <a:r>
              <a:rPr lang="en-US" dirty="0"/>
              <a:t> </a:t>
            </a:r>
            <a:r>
              <a:rPr lang="en-US" dirty="0" err="1"/>
              <a:t>Exp</a:t>
            </a:r>
            <a:r>
              <a:rPr lang="en-US" dirty="0"/>
              <a:t> </a:t>
            </a:r>
            <a:r>
              <a:rPr lang="en-US" dirty="0" err="1"/>
              <a:t>Pathol</a:t>
            </a:r>
            <a:r>
              <a:rPr lang="en-US" dirty="0"/>
              <a:t> 2010;3(6):582-586</a:t>
            </a:r>
            <a:endParaRPr lang="es-AR" dirty="0"/>
          </a:p>
          <a:p>
            <a:pPr marL="0" indent="0">
              <a:buNone/>
            </a:pPr>
            <a:endParaRPr lang="es-AR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Lindgren S, </a:t>
            </a:r>
            <a:r>
              <a:rPr lang="en-US" dirty="0" err="1"/>
              <a:t>Manthorpe</a:t>
            </a:r>
            <a:r>
              <a:rPr lang="en-US" dirty="0"/>
              <a:t> R, Eriksson S. Autoimmune liver disease in patients with primary </a:t>
            </a:r>
            <a:r>
              <a:rPr lang="en-US" dirty="0" err="1"/>
              <a:t>Sjgren's</a:t>
            </a:r>
            <a:r>
              <a:rPr lang="en-US" dirty="0"/>
              <a:t> syndrome. Journal of </a:t>
            </a:r>
            <a:r>
              <a:rPr lang="en-US" dirty="0" err="1"/>
              <a:t>Hepatology</a:t>
            </a:r>
            <a:r>
              <a:rPr lang="en-US" dirty="0"/>
              <a:t> 1994; 20:354-358</a:t>
            </a:r>
            <a:endParaRPr lang="es-AR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Kaplan M J, Ike RW. The liver is a common non-exocrine target in primary </a:t>
            </a:r>
            <a:r>
              <a:rPr lang="en-US" dirty="0" err="1"/>
              <a:t>Sjögren's</a:t>
            </a:r>
            <a:r>
              <a:rPr lang="en-US" dirty="0"/>
              <a:t> syndrome: A retrospective review. </a:t>
            </a:r>
            <a:r>
              <a:rPr lang="es-AR" dirty="0"/>
              <a:t>BMC </a:t>
            </a:r>
            <a:r>
              <a:rPr lang="es-AR" dirty="0" err="1"/>
              <a:t>Gastroenterology</a:t>
            </a:r>
            <a:r>
              <a:rPr lang="es-AR" dirty="0"/>
              <a:t> 2002, 2:21</a:t>
            </a:r>
          </a:p>
          <a:p>
            <a:pPr marL="0" indent="0">
              <a:buNone/>
            </a:pPr>
            <a:endParaRPr lang="es-AR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Ebert E. Gastrointestinal and Hepatic Manifestations of </a:t>
            </a:r>
            <a:r>
              <a:rPr lang="en-US" dirty="0" err="1"/>
              <a:t>Sjogren</a:t>
            </a:r>
            <a:r>
              <a:rPr lang="en-US" dirty="0"/>
              <a:t> Syndrome. J </a:t>
            </a:r>
            <a:r>
              <a:rPr lang="en-US" dirty="0" err="1"/>
              <a:t>Clin</a:t>
            </a:r>
            <a:r>
              <a:rPr lang="en-US" dirty="0"/>
              <a:t> </a:t>
            </a:r>
            <a:r>
              <a:rPr lang="en-US" dirty="0" err="1"/>
              <a:t>Gastroenterol</a:t>
            </a:r>
            <a:r>
              <a:rPr lang="en-US" dirty="0"/>
              <a:t> Volume 46, Number 1, January 2012.</a:t>
            </a:r>
            <a:endParaRPr lang="es-AR" dirty="0"/>
          </a:p>
          <a:p>
            <a:pPr>
              <a:buFont typeface="Wingdings" panose="05000000000000000000" pitchFamily="2" charset="2"/>
              <a:buChar char="Ø"/>
            </a:pPr>
            <a:endParaRPr lang="es-A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AR" sz="4000" b="1" dirty="0">
              <a:latin typeface="+mn-lt"/>
            </a:endParaRPr>
          </a:p>
          <a:p>
            <a:pPr algn="ctr"/>
            <a:r>
              <a:rPr lang="es-AR" sz="4000" b="1" dirty="0">
                <a:latin typeface="+mn-lt"/>
              </a:rPr>
              <a:t>BIBLIOGRAFÍA</a:t>
            </a:r>
            <a:endParaRPr lang="es-AR" sz="4000" dirty="0">
              <a:latin typeface="+mn-lt"/>
            </a:endParaRPr>
          </a:p>
          <a:p>
            <a:pPr algn="ctr"/>
            <a:endParaRPr lang="es-AR" sz="4000" b="1" dirty="0">
              <a:latin typeface="+mn-lt"/>
            </a:endParaRP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337" y="-1"/>
            <a:ext cx="2146663" cy="1325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6193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482</Words>
  <Application>Microsoft Office PowerPoint</Application>
  <PresentationFormat>Personalizado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ENFERMEDAD HEPÁTICA AUTOINMUNE EN PACIENTES CON SINDROME DE SJOGREN PRIMARIO 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Usuario</cp:lastModifiedBy>
  <cp:revision>5</cp:revision>
  <dcterms:created xsi:type="dcterms:W3CDTF">2019-10-10T02:36:56Z</dcterms:created>
  <dcterms:modified xsi:type="dcterms:W3CDTF">2019-12-24T15:32:38Z</dcterms:modified>
</cp:coreProperties>
</file>