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7" r:id="rId4"/>
    <p:sldId id="289" r:id="rId5"/>
    <p:sldId id="290" r:id="rId6"/>
    <p:sldId id="259" r:id="rId7"/>
    <p:sldId id="258" r:id="rId8"/>
    <p:sldId id="271" r:id="rId9"/>
    <p:sldId id="278" r:id="rId10"/>
    <p:sldId id="279" r:id="rId11"/>
    <p:sldId id="286" r:id="rId12"/>
    <p:sldId id="293" r:id="rId13"/>
    <p:sldId id="282" r:id="rId14"/>
    <p:sldId id="294" r:id="rId15"/>
    <p:sldId id="298" r:id="rId16"/>
    <p:sldId id="302" r:id="rId17"/>
    <p:sldId id="303" r:id="rId18"/>
    <p:sldId id="304" r:id="rId19"/>
    <p:sldId id="305" r:id="rId20"/>
    <p:sldId id="295" r:id="rId21"/>
    <p:sldId id="299" r:id="rId22"/>
    <p:sldId id="283"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p:cViewPr varScale="1">
        <p:scale>
          <a:sx n="80" d="100"/>
          <a:sy n="80" d="100"/>
        </p:scale>
        <p:origin x="78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22392-D012-49C0-8708-60662F9B373F}" type="datetimeFigureOut">
              <a:rPr lang="es-AR" smtClean="0"/>
              <a:t>20/2/2020</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02750-C7C4-488D-8A16-DD61BC57E36B}" type="slidenum">
              <a:rPr lang="es-AR" smtClean="0"/>
              <a:t>‹#›</a:t>
            </a:fld>
            <a:endParaRPr lang="es-AR"/>
          </a:p>
        </p:txBody>
      </p:sp>
    </p:spTree>
    <p:extLst>
      <p:ext uri="{BB962C8B-B14F-4D97-AF65-F5344CB8AC3E}">
        <p14:creationId xmlns:p14="http://schemas.microsoft.com/office/powerpoint/2010/main" val="197085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18E02750-C7C4-488D-8A16-DD61BC57E36B}" type="slidenum">
              <a:rPr lang="es-AR" smtClean="0"/>
              <a:t>2</a:t>
            </a:fld>
            <a:endParaRPr lang="es-AR"/>
          </a:p>
        </p:txBody>
      </p:sp>
    </p:spTree>
    <p:extLst>
      <p:ext uri="{BB962C8B-B14F-4D97-AF65-F5344CB8AC3E}">
        <p14:creationId xmlns:p14="http://schemas.microsoft.com/office/powerpoint/2010/main" val="139578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18E02750-C7C4-488D-8A16-DD61BC57E36B}" type="slidenum">
              <a:rPr lang="es-AR" smtClean="0"/>
              <a:t>3</a:t>
            </a:fld>
            <a:endParaRPr lang="es-AR"/>
          </a:p>
        </p:txBody>
      </p:sp>
    </p:spTree>
    <p:extLst>
      <p:ext uri="{BB962C8B-B14F-4D97-AF65-F5344CB8AC3E}">
        <p14:creationId xmlns:p14="http://schemas.microsoft.com/office/powerpoint/2010/main" val="162424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18E02750-C7C4-488D-8A16-DD61BC57E36B}" type="slidenum">
              <a:rPr lang="es-AR" smtClean="0"/>
              <a:t>5</a:t>
            </a:fld>
            <a:endParaRPr lang="es-AR"/>
          </a:p>
        </p:txBody>
      </p:sp>
    </p:spTree>
    <p:extLst>
      <p:ext uri="{BB962C8B-B14F-4D97-AF65-F5344CB8AC3E}">
        <p14:creationId xmlns:p14="http://schemas.microsoft.com/office/powerpoint/2010/main" val="199912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C4E3EF43-5493-45FE-BBBB-620DEF3E3F52}" type="datetime1">
              <a:rPr lang="es-AR" smtClean="0"/>
              <a:t>20/2/2020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101125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99B710DD-A1BB-45C0-BC65-2DD5FA1001D1}" type="datetime1">
              <a:rPr lang="es-AR" smtClean="0"/>
              <a:t>20/2/2020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62431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9AE8D29-D306-4BD0-82DC-53010DD3EEAC}" type="datetime1">
              <a:rPr lang="es-AR" smtClean="0"/>
              <a:t>20/2/2020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76499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86113FF8-334A-47D0-8C04-415735A61BFA}"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23634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F3467354-CF3C-41E9-925C-586BB28FCB0D}"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12312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FA21BBE-A622-49A1-A4C1-B3E8E8BC383D}"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26771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733AD933-E115-4238-909B-092E713F995E}"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04739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CA2C24A-5FE0-4AF2-86C3-3EC8FD5B67F0}" type="datetime1">
              <a:rPr lang="es-AR" smtClean="0">
                <a:solidFill>
                  <a:prstClr val="black">
                    <a:tint val="75000"/>
                  </a:prstClr>
                </a:solidFill>
              </a:rPr>
              <a:t>20/2/2020</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74267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B23F75D0-4D80-41E1-94FF-5A882521A8C0}" type="datetime1">
              <a:rPr lang="es-AR" smtClean="0">
                <a:solidFill>
                  <a:prstClr val="black">
                    <a:tint val="75000"/>
                  </a:prstClr>
                </a:solidFill>
              </a:rPr>
              <a:t>20/2/2020</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37132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3BE923-D460-47CE-916D-A5F359A2739F}" type="datetime1">
              <a:rPr lang="es-AR" smtClean="0">
                <a:solidFill>
                  <a:prstClr val="black">
                    <a:tint val="75000"/>
                  </a:prstClr>
                </a:solidFill>
              </a:rPr>
              <a:t>20/2/2020</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97100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36BADC0-0DC2-4D1E-9076-2691AF205649}"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73691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3186F1A-1362-4E99-8C46-F15C16E95DA2}" type="datetime1">
              <a:rPr lang="es-AR" smtClean="0"/>
              <a:t>20/2/2020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1233528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33F4FC5-0575-427A-B53C-A778FB5B4C70}"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282291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0E41D69-1C9B-4B71-BCE8-45490B9A0898}"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212534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B51FBDE3-98BC-45CC-80F0-1E28106AC3A4}"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3925341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B45CF20B-41C6-4A9A-BC37-6CE436C59C4F}"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770782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5DA515D2-DCD2-451B-A9F9-9CDB84A58351}"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2331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339AAE4-013B-4893-B006-F46C6EE30CD6}"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3631488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E94E8CD4-8F98-44A9-9ACA-6B5CE42C874E}"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25759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BE373C12-3B3A-482B-B432-B3BAEB243500}" type="datetime1">
              <a:rPr lang="es-AR" smtClean="0">
                <a:solidFill>
                  <a:prstClr val="black">
                    <a:tint val="75000"/>
                  </a:prstClr>
                </a:solidFill>
              </a:rPr>
              <a:t>20/2/2020</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4171951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550A0C98-47E5-4338-AA12-858C63521457}" type="datetime1">
              <a:rPr lang="es-AR" smtClean="0">
                <a:solidFill>
                  <a:prstClr val="black">
                    <a:tint val="75000"/>
                  </a:prstClr>
                </a:solidFill>
              </a:rPr>
              <a:t>20/2/2020</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2643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8B89C8-1C81-46E0-A2A0-D04CBFD32551}" type="datetime1">
              <a:rPr lang="es-AR" smtClean="0">
                <a:solidFill>
                  <a:prstClr val="black">
                    <a:tint val="75000"/>
                  </a:prstClr>
                </a:solidFill>
              </a:rPr>
              <a:t>20/2/2020</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301348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C82AD72-73B8-4DB9-B161-1061B8ADC314}" type="datetime1">
              <a:rPr lang="es-AR" smtClean="0"/>
              <a:t>20/2/2020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422902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EC2509-1577-4F16-9B9B-F1622CF0C4D1}"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6506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3EAEBFD-9FE7-44CF-83B4-0A13919C8124}" type="datetime1">
              <a:rPr lang="es-AR" smtClean="0">
                <a:solidFill>
                  <a:prstClr val="black">
                    <a:tint val="75000"/>
                  </a:prstClr>
                </a:solidFill>
              </a:rPr>
              <a:t>20/2/2020</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3459723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667492B-6646-40AD-8ECA-FE515A5BEF71}"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288572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711F7FF-A3BC-49CB-93AB-87132206CC78}"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287681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121C934C-5B97-4E0C-943A-ECD9C2C85ED0}" type="datetime1">
              <a:rPr lang="es-AR" smtClean="0"/>
              <a:t>20/2/2020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72353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2CC709F0-07EA-45D2-ADA0-814EE4DB5441}" type="datetime1">
              <a:rPr lang="es-AR" smtClean="0"/>
              <a:t>20/2/2020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33055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3844923-7146-442A-A8C6-C5600B546333}" type="datetime1">
              <a:rPr lang="es-AR" smtClean="0"/>
              <a:t>20/2/2020</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246381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E56E41-CCFC-48B1-89C9-5F324883A0A6}" type="datetime1">
              <a:rPr lang="es-AR" smtClean="0"/>
              <a:t>20/2/2020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26743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1674D5-69FD-4DEB-8127-F6379292C1B4}" type="datetime1">
              <a:rPr lang="es-AR" smtClean="0"/>
              <a:t>20/2/2020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37537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28304A5-17D4-42C3-B04B-8BB9429E9D01}" type="datetime1">
              <a:rPr lang="es-AR" smtClean="0"/>
              <a:t>20/2/2020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CB45291-CEE9-4311-AE16-9F61A936A113}" type="slidenum">
              <a:rPr lang="es-AR" smtClean="0"/>
              <a:t>‹#›</a:t>
            </a:fld>
            <a:endParaRPr lang="es-AR"/>
          </a:p>
        </p:txBody>
      </p:sp>
    </p:spTree>
    <p:extLst>
      <p:ext uri="{BB962C8B-B14F-4D97-AF65-F5344CB8AC3E}">
        <p14:creationId xmlns:p14="http://schemas.microsoft.com/office/powerpoint/2010/main" val="426789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41689-93F0-4060-9313-FF38CC09BE55}" type="datetime1">
              <a:rPr lang="es-AR" smtClean="0"/>
              <a:t>20/2/2020</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45291-CEE9-4311-AE16-9F61A936A113}" type="slidenum">
              <a:rPr lang="es-AR" smtClean="0"/>
              <a:t>‹#›</a:t>
            </a:fld>
            <a:endParaRPr lang="es-AR"/>
          </a:p>
        </p:txBody>
      </p:sp>
    </p:spTree>
    <p:extLst>
      <p:ext uri="{BB962C8B-B14F-4D97-AF65-F5344CB8AC3E}">
        <p14:creationId xmlns:p14="http://schemas.microsoft.com/office/powerpoint/2010/main" val="377587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C5E7C-ABF2-40AC-88C3-D01DAF1FF1AA}"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1572565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FD3B-86E6-485C-9399-F6F34AD6DB8F}" type="datetime1">
              <a:rPr lang="es-AR" smtClean="0">
                <a:solidFill>
                  <a:prstClr val="black">
                    <a:tint val="75000"/>
                  </a:prstClr>
                </a:solidFill>
              </a:rPr>
              <a:t>20/2/2020</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6883E-43C5-46CC-92E7-5DCC596A967D}" type="slidenum">
              <a:rPr lang="es-AR" smtClean="0">
                <a:solidFill>
                  <a:prstClr val="black">
                    <a:tint val="75000"/>
                  </a:prstClr>
                </a:solidFill>
              </a:rPr>
              <a:pPr/>
              <a:t>‹#›</a:t>
            </a:fld>
            <a:endParaRPr lang="es-AR">
              <a:solidFill>
                <a:prstClr val="black">
                  <a:tint val="75000"/>
                </a:prstClr>
              </a:solidFill>
            </a:endParaRPr>
          </a:p>
        </p:txBody>
      </p:sp>
    </p:spTree>
    <p:extLst>
      <p:ext uri="{BB962C8B-B14F-4D97-AF65-F5344CB8AC3E}">
        <p14:creationId xmlns:p14="http://schemas.microsoft.com/office/powerpoint/2010/main" val="315769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3203848" cy="6877050"/>
          </a:xfrm>
          <a:prstGeom prst="rect">
            <a:avLst/>
          </a:prstGeom>
          <a:solidFill>
            <a:srgbClr val="183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Rectángulo"/>
          <p:cNvSpPr/>
          <p:nvPr/>
        </p:nvSpPr>
        <p:spPr>
          <a:xfrm>
            <a:off x="8748464" y="0"/>
            <a:ext cx="395536" cy="6858000"/>
          </a:xfrm>
          <a:prstGeom prst="rect">
            <a:avLst/>
          </a:prstGeom>
          <a:solidFill>
            <a:srgbClr val="5C9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CuadroTexto"/>
          <p:cNvSpPr txBox="1"/>
          <p:nvPr/>
        </p:nvSpPr>
        <p:spPr>
          <a:xfrm>
            <a:off x="-17746" y="5563925"/>
            <a:ext cx="3203848" cy="461665"/>
          </a:xfrm>
          <a:prstGeom prst="rect">
            <a:avLst/>
          </a:prstGeom>
          <a:noFill/>
        </p:spPr>
        <p:txBody>
          <a:bodyPr wrap="square" rtlCol="0">
            <a:spAutoFit/>
          </a:bodyPr>
          <a:lstStyle/>
          <a:p>
            <a:r>
              <a:rPr lang="es-ES" sz="2400" dirty="0">
                <a:solidFill>
                  <a:schemeClr val="bg1"/>
                </a:solidFill>
              </a:rPr>
              <a:t>        </a:t>
            </a:r>
            <a:endParaRPr lang="es-AR" sz="2400" dirty="0">
              <a:solidFill>
                <a:schemeClr val="bg1"/>
              </a:solidFill>
            </a:endParaRPr>
          </a:p>
        </p:txBody>
      </p:sp>
      <p:sp>
        <p:nvSpPr>
          <p:cNvPr id="9" name="1 Título"/>
          <p:cNvSpPr txBox="1">
            <a:spLocks/>
          </p:cNvSpPr>
          <p:nvPr/>
        </p:nvSpPr>
        <p:spPr>
          <a:xfrm>
            <a:off x="4733365" y="2708476"/>
            <a:ext cx="3313355" cy="170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1" y="3639444"/>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GLO\Documents\Reumato\LOGOS\LOGO REUMAT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88" y="758150"/>
            <a:ext cx="2477071" cy="9564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363388" y="2045803"/>
            <a:ext cx="2508200" cy="1325345"/>
          </a:xfrm>
          <a:prstGeom prst="rect">
            <a:avLst/>
          </a:prstGeom>
        </p:spPr>
      </p:pic>
      <p:sp>
        <p:nvSpPr>
          <p:cNvPr id="8" name="Título 7"/>
          <p:cNvSpPr>
            <a:spLocks noGrp="1"/>
          </p:cNvSpPr>
          <p:nvPr>
            <p:ph type="ctrTitle"/>
          </p:nvPr>
        </p:nvSpPr>
        <p:spPr>
          <a:xfrm>
            <a:off x="3604977" y="3860105"/>
            <a:ext cx="4877226" cy="2612998"/>
          </a:xfrm>
        </p:spPr>
        <p:txBody>
          <a:bodyPr>
            <a:normAutofit fontScale="90000"/>
          </a:bodyPr>
          <a:lstStyle/>
          <a:p>
            <a:pPr algn="l"/>
            <a:r>
              <a:rPr lang="es-AR" sz="1600" dirty="0"/>
              <a:t>Melo, Fernando</a:t>
            </a:r>
            <a:r>
              <a:rPr lang="es-AR" sz="1600" dirty="0">
                <a:solidFill>
                  <a:schemeClr val="tx2"/>
                </a:solidFill>
              </a:rPr>
              <a:t>(1); Guerra, Emmanuel(1); </a:t>
            </a:r>
            <a:r>
              <a:rPr lang="es-AR" sz="1600" dirty="0" err="1">
                <a:solidFill>
                  <a:schemeClr val="tx2"/>
                </a:solidFill>
              </a:rPr>
              <a:t>Troitiño</a:t>
            </a:r>
            <a:r>
              <a:rPr lang="es-AR" sz="1600" dirty="0">
                <a:solidFill>
                  <a:schemeClr val="tx2"/>
                </a:solidFill>
              </a:rPr>
              <a:t>, Cristian(1); </a:t>
            </a:r>
            <a:r>
              <a:rPr lang="es-AR" sz="1600" dirty="0" err="1">
                <a:solidFill>
                  <a:schemeClr val="tx2"/>
                </a:solidFill>
              </a:rPr>
              <a:t>Secco</a:t>
            </a:r>
            <a:r>
              <a:rPr lang="es-AR" sz="1600" dirty="0">
                <a:solidFill>
                  <a:schemeClr val="tx2"/>
                </a:solidFill>
              </a:rPr>
              <a:t>, Anastasia(1); </a:t>
            </a:r>
            <a:r>
              <a:rPr lang="es-AR" sz="1600" dirty="0" err="1">
                <a:solidFill>
                  <a:schemeClr val="tx2"/>
                </a:solidFill>
              </a:rPr>
              <a:t>Romanini</a:t>
            </a:r>
            <a:r>
              <a:rPr lang="es-AR" sz="1600" dirty="0">
                <a:solidFill>
                  <a:schemeClr val="tx2"/>
                </a:solidFill>
              </a:rPr>
              <a:t>, </a:t>
            </a:r>
            <a:r>
              <a:rPr lang="es-AR" sz="1600" dirty="0" err="1">
                <a:solidFill>
                  <a:schemeClr val="tx2"/>
                </a:solidFill>
              </a:rPr>
              <a:t>Felix</a:t>
            </a:r>
            <a:r>
              <a:rPr lang="es-AR" sz="1600" dirty="0">
                <a:solidFill>
                  <a:schemeClr val="tx2"/>
                </a:solidFill>
              </a:rPr>
              <a:t>(1); Mamani, Marta(1); </a:t>
            </a:r>
            <a:r>
              <a:rPr lang="es-AR" sz="1600" dirty="0" err="1">
                <a:solidFill>
                  <a:schemeClr val="tx2"/>
                </a:solidFill>
              </a:rPr>
              <a:t>Papasidero</a:t>
            </a:r>
            <a:r>
              <a:rPr lang="es-AR" sz="1600" dirty="0">
                <a:solidFill>
                  <a:schemeClr val="tx2"/>
                </a:solidFill>
              </a:rPr>
              <a:t>, Silvia(2); Santa Cruz, Ma. Julia(2); </a:t>
            </a:r>
            <a:r>
              <a:rPr lang="es-AR" sz="1600" dirty="0" err="1">
                <a:solidFill>
                  <a:schemeClr val="tx2"/>
                </a:solidFill>
              </a:rPr>
              <a:t>Barreira</a:t>
            </a:r>
            <a:r>
              <a:rPr lang="es-AR" sz="1600" dirty="0">
                <a:solidFill>
                  <a:schemeClr val="tx2"/>
                </a:solidFill>
              </a:rPr>
              <a:t>, Juan Carlos(3); </a:t>
            </a:r>
            <a:r>
              <a:rPr lang="es-AR" sz="1600" dirty="0" err="1">
                <a:solidFill>
                  <a:schemeClr val="tx2"/>
                </a:solidFill>
              </a:rPr>
              <a:t>Demarchi</a:t>
            </a:r>
            <a:r>
              <a:rPr lang="es-AR" sz="1600" dirty="0">
                <a:solidFill>
                  <a:schemeClr val="tx2"/>
                </a:solidFill>
              </a:rPr>
              <a:t>, Julia(3); Quevedo Mayorga, Pedro(3); Remolina Rincón, Iván(3); </a:t>
            </a:r>
            <a:r>
              <a:rPr lang="es-AR" sz="1600" dirty="0" err="1">
                <a:solidFill>
                  <a:schemeClr val="tx2"/>
                </a:solidFill>
              </a:rPr>
              <a:t>Garcia</a:t>
            </a:r>
            <a:r>
              <a:rPr lang="es-AR" sz="1600" dirty="0">
                <a:solidFill>
                  <a:schemeClr val="tx2"/>
                </a:solidFill>
              </a:rPr>
              <a:t>, Mercedes(4); </a:t>
            </a:r>
            <a:r>
              <a:rPr lang="es-AR" sz="1600" dirty="0" err="1">
                <a:solidFill>
                  <a:schemeClr val="tx2"/>
                </a:solidFill>
              </a:rPr>
              <a:t>Aguila</a:t>
            </a:r>
            <a:r>
              <a:rPr lang="es-AR" sz="1600" dirty="0">
                <a:solidFill>
                  <a:schemeClr val="tx2"/>
                </a:solidFill>
              </a:rPr>
              <a:t> </a:t>
            </a:r>
            <a:r>
              <a:rPr lang="es-AR" sz="1600" dirty="0" err="1">
                <a:solidFill>
                  <a:schemeClr val="tx2"/>
                </a:solidFill>
              </a:rPr>
              <a:t>Maldonano</a:t>
            </a:r>
            <a:r>
              <a:rPr lang="es-AR" sz="1600" dirty="0">
                <a:solidFill>
                  <a:schemeClr val="tx2"/>
                </a:solidFill>
              </a:rPr>
              <a:t>, Rodrigo(4); Rivero, Mariano(5); Perdomo, Viviana(5); Catalán Pellet, Antonio(1)</a:t>
            </a:r>
            <a:br>
              <a:rPr lang="es-AR" sz="1600" dirty="0">
                <a:solidFill>
                  <a:schemeClr val="tx2"/>
                </a:solidFill>
              </a:rPr>
            </a:br>
            <a:br>
              <a:rPr lang="es-AR" sz="1600" dirty="0">
                <a:solidFill>
                  <a:schemeClr val="tx2"/>
                </a:solidFill>
              </a:rPr>
            </a:br>
            <a:r>
              <a:rPr lang="es-AR" sz="1600" dirty="0">
                <a:solidFill>
                  <a:schemeClr val="tx2"/>
                </a:solidFill>
              </a:rPr>
              <a:t>(1)HTAL RIVADAVIA; (2)HTAL. TORNÚ; (3) HTAL. BRITÁNICO DE BS AS; (4) HTAL. SAN MARTÍN DE LA PLATA; (5)HTAL. MUNICIPAL NUESTRA SEÑORA DE ALBERDI</a:t>
            </a:r>
          </a:p>
        </p:txBody>
      </p:sp>
      <p:sp>
        <p:nvSpPr>
          <p:cNvPr id="11" name="Título 7"/>
          <p:cNvSpPr txBox="1">
            <a:spLocks/>
          </p:cNvSpPr>
          <p:nvPr/>
        </p:nvSpPr>
        <p:spPr>
          <a:xfrm>
            <a:off x="3626138" y="1401976"/>
            <a:ext cx="4877226" cy="26129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800" b="1" u="sng" dirty="0">
                <a:solidFill>
                  <a:schemeClr val="tx2"/>
                </a:solidFill>
              </a:rPr>
              <a:t>EVALUACIÓN DEL DESEMPEÑO DE LOS CRITERIOS CLASIFICATORIOS ACR-EULAR 2016 PARA SINDROME DE SJOGREN PRIMARIO</a:t>
            </a:r>
          </a:p>
        </p:txBody>
      </p:sp>
    </p:spTree>
    <p:extLst>
      <p:ext uri="{BB962C8B-B14F-4D97-AF65-F5344CB8AC3E}">
        <p14:creationId xmlns:p14="http://schemas.microsoft.com/office/powerpoint/2010/main" val="2794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normAutofit/>
          </a:bodyPr>
          <a:lstStyle/>
          <a:p>
            <a:r>
              <a:rPr lang="es-AR" dirty="0">
                <a:solidFill>
                  <a:schemeClr val="bg2"/>
                </a:solidFill>
              </a:rPr>
              <a:t>MATERIALES Y MÉTODOS</a:t>
            </a:r>
          </a:p>
        </p:txBody>
      </p:sp>
      <p:sp>
        <p:nvSpPr>
          <p:cNvPr id="14" name="Marcador de contenido 13"/>
          <p:cNvSpPr>
            <a:spLocks noGrp="1"/>
          </p:cNvSpPr>
          <p:nvPr>
            <p:ph idx="1"/>
          </p:nvPr>
        </p:nvSpPr>
        <p:spPr>
          <a:xfrm>
            <a:off x="1043608" y="1628800"/>
            <a:ext cx="7643192" cy="5040560"/>
          </a:xfrm>
        </p:spPr>
        <p:txBody>
          <a:bodyPr>
            <a:normAutofit fontScale="85000" lnSpcReduction="20000"/>
          </a:bodyPr>
          <a:lstStyle/>
          <a:p>
            <a:pPr algn="just">
              <a:buFont typeface="Wingdings" panose="05000000000000000000" pitchFamily="2" charset="2"/>
              <a:buChar char="Ø"/>
            </a:pPr>
            <a:r>
              <a:rPr lang="es-AR" sz="2800" dirty="0"/>
              <a:t>Se incluyeron pacientes con sospecha de </a:t>
            </a:r>
            <a:r>
              <a:rPr lang="es-AR" sz="2800" dirty="0" err="1"/>
              <a:t>SSp</a:t>
            </a:r>
            <a:r>
              <a:rPr lang="es-AR" sz="2800" dirty="0"/>
              <a:t> desde Noviembre del 2016 a Junio del 2017.</a:t>
            </a:r>
          </a:p>
          <a:p>
            <a:pPr marL="0" indent="0" algn="just">
              <a:buNone/>
            </a:pPr>
            <a:endParaRPr lang="es-AR" sz="2800" dirty="0"/>
          </a:p>
          <a:p>
            <a:pPr algn="just">
              <a:buFont typeface="Wingdings" panose="05000000000000000000" pitchFamily="2" charset="2"/>
              <a:buChar char="Ø"/>
            </a:pPr>
            <a:r>
              <a:rPr lang="es-AR" sz="2800" dirty="0"/>
              <a:t>El estándar de oro para discriminar entre aquellos pacientes con diagnóstico de </a:t>
            </a:r>
            <a:r>
              <a:rPr lang="es-AR" sz="2800" dirty="0" err="1"/>
              <a:t>SSp</a:t>
            </a:r>
            <a:r>
              <a:rPr lang="es-AR" sz="2800" dirty="0"/>
              <a:t> (“CASOS”) de aquellos que no presentaban el mismo (“CONTROLES”) fue la opinión de expertos (con un grado de acuerdo ≥ 70%), los cuales eran ciegos al diagnóstico previo.</a:t>
            </a:r>
          </a:p>
          <a:p>
            <a:pPr algn="just">
              <a:buFont typeface="Wingdings" panose="05000000000000000000" pitchFamily="2" charset="2"/>
              <a:buChar char="Ø"/>
            </a:pPr>
            <a:endParaRPr lang="es-AR" sz="2800" dirty="0"/>
          </a:p>
          <a:p>
            <a:pPr algn="just">
              <a:buFont typeface="Wingdings" panose="05000000000000000000" pitchFamily="2" charset="2"/>
              <a:buChar char="Ø"/>
            </a:pPr>
            <a:r>
              <a:rPr lang="es-AR" sz="2800" dirty="0"/>
              <a:t>Participaron del estudio un total de 4 expertos de 5 centros</a:t>
            </a:r>
          </a:p>
          <a:p>
            <a:pPr marL="0" indent="0" algn="just">
              <a:buNone/>
            </a:pPr>
            <a:endParaRPr lang="es-AR" sz="2800" dirty="0"/>
          </a:p>
          <a:p>
            <a:pPr algn="just">
              <a:buFont typeface="Wingdings" panose="05000000000000000000" pitchFamily="2" charset="2"/>
              <a:buChar char="Ø"/>
            </a:pPr>
            <a:r>
              <a:rPr lang="es-AR" sz="2800" dirty="0"/>
              <a:t>Los pacientes con un grado de acuerdo &lt; 70% eran excluidos del estudio.</a:t>
            </a:r>
          </a:p>
          <a:p>
            <a:pPr algn="just"/>
            <a:endParaRPr lang="es-AR" dirty="0"/>
          </a:p>
          <a:p>
            <a:pPr algn="just"/>
            <a:endParaRPr lang="es-AR" dirty="0"/>
          </a:p>
          <a:p>
            <a:pPr algn="just"/>
            <a:endParaRPr lang="es-AR" dirty="0"/>
          </a:p>
          <a:p>
            <a:pPr algn="just"/>
            <a:endParaRPr lang="es-AR" dirty="0"/>
          </a:p>
          <a:p>
            <a:pPr marL="0" indent="0">
              <a:buNone/>
            </a:pPr>
            <a:endParaRPr lang="es-AR" dirty="0"/>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58935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ANALISIS ESTADÍSTICO</a:t>
            </a:r>
          </a:p>
        </p:txBody>
      </p:sp>
      <p:sp>
        <p:nvSpPr>
          <p:cNvPr id="14" name="Marcador de contenido 13"/>
          <p:cNvSpPr>
            <a:spLocks noGrp="1"/>
          </p:cNvSpPr>
          <p:nvPr>
            <p:ph idx="1"/>
          </p:nvPr>
        </p:nvSpPr>
        <p:spPr>
          <a:xfrm>
            <a:off x="1043608" y="1628800"/>
            <a:ext cx="7643192" cy="4497363"/>
          </a:xfrm>
        </p:spPr>
        <p:txBody>
          <a:bodyPr anchor="ctr"/>
          <a:lstStyle/>
          <a:p>
            <a:pPr marL="0" indent="0" algn="just">
              <a:buNone/>
            </a:pPr>
            <a:r>
              <a:rPr lang="es-AR" dirty="0"/>
              <a:t>SE CALCULÓ LA SENSIBILIDAD, ESPECIFICIDAD, VALOR PREDICTIVO POSITIVO (VPP), VALOR PREDICTIVO NEGATIVO (VPN) Y RAZÓN DE VEROSIMILITUD POSITIVA (RV+) PARA LOS CRITERIOS EVALUADOS</a:t>
            </a:r>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02569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sp>
        <p:nvSpPr>
          <p:cNvPr id="14" name="Marcador de contenido 13"/>
          <p:cNvSpPr>
            <a:spLocks noGrp="1"/>
          </p:cNvSpPr>
          <p:nvPr>
            <p:ph idx="1"/>
          </p:nvPr>
        </p:nvSpPr>
        <p:spPr>
          <a:xfrm>
            <a:off x="1043608" y="1628800"/>
            <a:ext cx="7643192" cy="5040560"/>
          </a:xfrm>
        </p:spPr>
        <p:txBody>
          <a:bodyPr>
            <a:normAutofit fontScale="92500" lnSpcReduction="20000"/>
          </a:bodyPr>
          <a:lstStyle/>
          <a:p>
            <a:pPr algn="just">
              <a:buFont typeface="Wingdings" panose="05000000000000000000" pitchFamily="2" charset="2"/>
              <a:buChar char="Ø"/>
            </a:pPr>
            <a:r>
              <a:rPr lang="es-AR" dirty="0"/>
              <a:t>Se seleccionaron un total de 278 pacientes de 5 centros nacionales, de los cuales se incluyeron un total de 226 (Se excluyeron 52 pacientes debido a falta de acuerdo entre los expertos)</a:t>
            </a:r>
          </a:p>
          <a:p>
            <a:pPr algn="just">
              <a:buFont typeface="Wingdings" panose="05000000000000000000" pitchFamily="2" charset="2"/>
              <a:buChar char="Ø"/>
            </a:pPr>
            <a:endParaRPr lang="es-AR" dirty="0"/>
          </a:p>
          <a:p>
            <a:pPr algn="just">
              <a:buFont typeface="Wingdings" panose="05000000000000000000" pitchFamily="2" charset="2"/>
              <a:buChar char="Ø"/>
            </a:pPr>
            <a:r>
              <a:rPr lang="es-AR" dirty="0"/>
              <a:t>De los 226 pacientes 178 (78.7%) presentaban diagnóstico de </a:t>
            </a:r>
            <a:r>
              <a:rPr lang="es-AR" dirty="0" err="1"/>
              <a:t>SSp</a:t>
            </a:r>
            <a:r>
              <a:rPr lang="es-AR" dirty="0"/>
              <a:t> según opinión de expertos, 162/178 (91%) positividad de algunos de los dominios del ESSDAI y 3/178 (1.7%) no presentaban ni xerostomía ni xeroftalmía al momento del diagnóstico</a:t>
            </a:r>
          </a:p>
          <a:p>
            <a:pPr algn="just">
              <a:buFont typeface="Wingdings" panose="05000000000000000000" pitchFamily="2" charset="2"/>
              <a:buChar char="Ø"/>
            </a:pPr>
            <a:endParaRPr lang="es-AR" dirty="0"/>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408740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46012091"/>
              </p:ext>
            </p:extLst>
          </p:nvPr>
        </p:nvGraphicFramePr>
        <p:xfrm>
          <a:off x="1053954" y="1500350"/>
          <a:ext cx="7632846" cy="5241015"/>
        </p:xfrm>
        <a:graphic>
          <a:graphicData uri="http://schemas.openxmlformats.org/drawingml/2006/table">
            <a:tbl>
              <a:tblPr firstRow="1" firstCol="1" bandRow="1">
                <a:tableStyleId>{5C22544A-7EE6-4342-B048-85BDC9FD1C3A}</a:tableStyleId>
              </a:tblPr>
              <a:tblGrid>
                <a:gridCol w="2544282">
                  <a:extLst>
                    <a:ext uri="{9D8B030D-6E8A-4147-A177-3AD203B41FA5}">
                      <a16:colId xmlns:a16="http://schemas.microsoft.com/office/drawing/2014/main" val="20000"/>
                    </a:ext>
                  </a:extLst>
                </a:gridCol>
                <a:gridCol w="2544282">
                  <a:extLst>
                    <a:ext uri="{9D8B030D-6E8A-4147-A177-3AD203B41FA5}">
                      <a16:colId xmlns:a16="http://schemas.microsoft.com/office/drawing/2014/main" val="20001"/>
                    </a:ext>
                  </a:extLst>
                </a:gridCol>
                <a:gridCol w="2544282">
                  <a:extLst>
                    <a:ext uri="{9D8B030D-6E8A-4147-A177-3AD203B41FA5}">
                      <a16:colId xmlns:a16="http://schemas.microsoft.com/office/drawing/2014/main" val="20002"/>
                    </a:ext>
                  </a:extLst>
                </a:gridCol>
              </a:tblGrid>
              <a:tr h="655056">
                <a:tc>
                  <a:txBody>
                    <a:bodyPr/>
                    <a:lstStyle/>
                    <a:p>
                      <a:pPr algn="ctr"/>
                      <a:endParaRPr lang="es-AR" sz="1800" b="1" dirty="0"/>
                    </a:p>
                  </a:txBody>
                  <a:tcPr anchor="ctr"/>
                </a:tc>
                <a:tc>
                  <a:txBody>
                    <a:bodyPr/>
                    <a:lstStyle/>
                    <a:p>
                      <a:pPr algn="ctr"/>
                      <a:r>
                        <a:rPr lang="es-AR" sz="1800" b="1" dirty="0"/>
                        <a:t>CASOS </a:t>
                      </a:r>
                    </a:p>
                    <a:p>
                      <a:pPr algn="ctr"/>
                      <a:r>
                        <a:rPr lang="es-AR" sz="1800" b="1" dirty="0"/>
                        <a:t>(N=178)</a:t>
                      </a:r>
                    </a:p>
                  </a:txBody>
                  <a:tcPr anchor="ctr"/>
                </a:tc>
                <a:tc>
                  <a:txBody>
                    <a:bodyPr/>
                    <a:lstStyle/>
                    <a:p>
                      <a:pPr algn="ctr"/>
                      <a:r>
                        <a:rPr lang="es-AR" sz="1800" b="1" dirty="0"/>
                        <a:t>CONTROLES (SICCA,</a:t>
                      </a:r>
                      <a:r>
                        <a:rPr lang="es-AR" sz="1800" b="1" baseline="0" dirty="0"/>
                        <a:t> AR, LES, etc.)</a:t>
                      </a:r>
                      <a:r>
                        <a:rPr lang="es-AR" sz="1800" b="1" dirty="0"/>
                        <a:t> (N=48)</a:t>
                      </a:r>
                    </a:p>
                  </a:txBody>
                  <a:tcPr anchor="ctr"/>
                </a:tc>
                <a:extLst>
                  <a:ext uri="{0D108BD9-81ED-4DB2-BD59-A6C34878D82A}">
                    <a16:rowId xmlns:a16="http://schemas.microsoft.com/office/drawing/2014/main" val="10000"/>
                  </a:ext>
                </a:extLst>
              </a:tr>
              <a:tr h="370815">
                <a:tc>
                  <a:txBody>
                    <a:bodyPr/>
                    <a:lstStyle/>
                    <a:p>
                      <a:pPr algn="ctr"/>
                      <a:r>
                        <a:rPr lang="es-AR" sz="1800" b="1" dirty="0"/>
                        <a:t>EDAD</a:t>
                      </a:r>
                      <a:r>
                        <a:rPr lang="es-AR" sz="1800" b="1" baseline="0" dirty="0"/>
                        <a:t> (media años ±DS)</a:t>
                      </a:r>
                      <a:endParaRPr lang="es-AR" sz="1800" b="1" dirty="0"/>
                    </a:p>
                  </a:txBody>
                  <a:tcPr anchor="ctr"/>
                </a:tc>
                <a:tc>
                  <a:txBody>
                    <a:bodyPr/>
                    <a:lstStyle/>
                    <a:p>
                      <a:pPr algn="ctr"/>
                      <a:r>
                        <a:rPr lang="es-AR" sz="1800" b="0" dirty="0"/>
                        <a:t>56 ± 12</a:t>
                      </a:r>
                    </a:p>
                  </a:txBody>
                  <a:tcPr anchor="ctr"/>
                </a:tc>
                <a:tc>
                  <a:txBody>
                    <a:bodyPr/>
                    <a:lstStyle/>
                    <a:p>
                      <a:pPr algn="ctr"/>
                      <a:r>
                        <a:rPr lang="es-AR" sz="1800" b="0" dirty="0"/>
                        <a:t>51 ± 14</a:t>
                      </a:r>
                    </a:p>
                  </a:txBody>
                  <a:tcPr anchor="ctr"/>
                </a:tc>
                <a:extLst>
                  <a:ext uri="{0D108BD9-81ED-4DB2-BD59-A6C34878D82A}">
                    <a16:rowId xmlns:a16="http://schemas.microsoft.com/office/drawing/2014/main" val="10001"/>
                  </a:ext>
                </a:extLst>
              </a:tr>
              <a:tr h="655056">
                <a:tc>
                  <a:txBody>
                    <a:bodyPr/>
                    <a:lstStyle/>
                    <a:p>
                      <a:pPr algn="ctr"/>
                      <a:r>
                        <a:rPr lang="es-AR" sz="1800" b="1" dirty="0"/>
                        <a:t>SEXO FEMENINO (%)</a:t>
                      </a:r>
                    </a:p>
                  </a:txBody>
                  <a:tcPr anchor="ctr"/>
                </a:tc>
                <a:tc>
                  <a:txBody>
                    <a:bodyPr/>
                    <a:lstStyle/>
                    <a:p>
                      <a:pPr algn="ctr"/>
                      <a:r>
                        <a:rPr lang="es-AR" sz="1800" b="0" dirty="0"/>
                        <a:t>97,7</a:t>
                      </a:r>
                    </a:p>
                  </a:txBody>
                  <a:tcPr anchor="ctr"/>
                </a:tc>
                <a:tc>
                  <a:txBody>
                    <a:bodyPr/>
                    <a:lstStyle/>
                    <a:p>
                      <a:pPr algn="ctr"/>
                      <a:r>
                        <a:rPr lang="es-AR" sz="1800" b="0" dirty="0"/>
                        <a:t>95,8</a:t>
                      </a:r>
                    </a:p>
                  </a:txBody>
                  <a:tcPr anchor="ctr"/>
                </a:tc>
                <a:extLst>
                  <a:ext uri="{0D108BD9-81ED-4DB2-BD59-A6C34878D82A}">
                    <a16:rowId xmlns:a16="http://schemas.microsoft.com/office/drawing/2014/main" val="10002"/>
                  </a:ext>
                </a:extLst>
              </a:tr>
              <a:tr h="939864">
                <a:tc>
                  <a:txBody>
                    <a:bodyPr/>
                    <a:lstStyle/>
                    <a:p>
                      <a:pPr algn="ctr"/>
                      <a:r>
                        <a:rPr lang="es-AR" sz="1800" b="1" dirty="0"/>
                        <a:t>DURACIÓN DE LOS SINTOMAS </a:t>
                      </a:r>
                    </a:p>
                    <a:p>
                      <a:pPr algn="ctr"/>
                      <a:r>
                        <a:rPr lang="es-AR" sz="1800" b="1" dirty="0"/>
                        <a:t>(mediana</a:t>
                      </a:r>
                      <a:r>
                        <a:rPr lang="es-AR" sz="1800" b="1" baseline="0" dirty="0"/>
                        <a:t> años, </a:t>
                      </a:r>
                      <a:r>
                        <a:rPr lang="es-AR" sz="1800" b="1" dirty="0"/>
                        <a:t>RIC)</a:t>
                      </a:r>
                    </a:p>
                  </a:txBody>
                  <a:tcPr anchor="ctr"/>
                </a:tc>
                <a:tc>
                  <a:txBody>
                    <a:bodyPr/>
                    <a:lstStyle/>
                    <a:p>
                      <a:pPr algn="ctr"/>
                      <a:r>
                        <a:rPr lang="es-AR" sz="1800" b="0" dirty="0"/>
                        <a:t>7 (RIC 3</a:t>
                      </a:r>
                      <a:r>
                        <a:rPr lang="es-AR" sz="1800" b="0" baseline="0" dirty="0"/>
                        <a:t> – 11)</a:t>
                      </a:r>
                      <a:endParaRPr lang="es-AR" sz="1800" b="0" dirty="0"/>
                    </a:p>
                  </a:txBody>
                  <a:tcPr anchor="ctr"/>
                </a:tc>
                <a:tc>
                  <a:txBody>
                    <a:bodyPr/>
                    <a:lstStyle/>
                    <a:p>
                      <a:pPr algn="ctr"/>
                      <a:r>
                        <a:rPr lang="es-AR" sz="1800" b="0" dirty="0"/>
                        <a:t>4 (RIC</a:t>
                      </a:r>
                      <a:r>
                        <a:rPr lang="es-AR" sz="1800" b="0" baseline="0" dirty="0"/>
                        <a:t> 2 – 9)</a:t>
                      </a:r>
                      <a:endParaRPr lang="es-AR" sz="1800" b="0" dirty="0"/>
                    </a:p>
                  </a:txBody>
                  <a:tcPr anchor="ctr"/>
                </a:tc>
                <a:extLst>
                  <a:ext uri="{0D108BD9-81ED-4DB2-BD59-A6C34878D82A}">
                    <a16:rowId xmlns:a16="http://schemas.microsoft.com/office/drawing/2014/main" val="10003"/>
                  </a:ext>
                </a:extLst>
              </a:tr>
              <a:tr h="655056">
                <a:tc>
                  <a:txBody>
                    <a:bodyPr/>
                    <a:lstStyle/>
                    <a:p>
                      <a:pPr algn="ctr"/>
                      <a:r>
                        <a:rPr lang="es-AR" sz="1800" b="1" dirty="0"/>
                        <a:t>XEROSTOMIA</a:t>
                      </a:r>
                      <a:r>
                        <a:rPr lang="es-AR" sz="1800" b="1" baseline="0" dirty="0"/>
                        <a:t> (%)</a:t>
                      </a:r>
                      <a:endParaRPr lang="es-AR" sz="1800" b="1" dirty="0"/>
                    </a:p>
                  </a:txBody>
                  <a:tcPr anchor="ctr"/>
                </a:tc>
                <a:tc>
                  <a:txBody>
                    <a:bodyPr/>
                    <a:lstStyle/>
                    <a:p>
                      <a:pPr algn="ctr"/>
                      <a:r>
                        <a:rPr lang="es-AR" sz="1800" b="0" dirty="0"/>
                        <a:t>96,6</a:t>
                      </a:r>
                    </a:p>
                  </a:txBody>
                  <a:tcPr anchor="ctr"/>
                </a:tc>
                <a:tc>
                  <a:txBody>
                    <a:bodyPr/>
                    <a:lstStyle/>
                    <a:p>
                      <a:pPr algn="ctr"/>
                      <a:r>
                        <a:rPr lang="es-AR" sz="1800" b="0" dirty="0"/>
                        <a:t>93,7</a:t>
                      </a:r>
                    </a:p>
                  </a:txBody>
                  <a:tcPr anchor="ctr"/>
                </a:tc>
                <a:extLst>
                  <a:ext uri="{0D108BD9-81ED-4DB2-BD59-A6C34878D82A}">
                    <a16:rowId xmlns:a16="http://schemas.microsoft.com/office/drawing/2014/main" val="10004"/>
                  </a:ext>
                </a:extLst>
              </a:tr>
              <a:tr h="655056">
                <a:tc>
                  <a:txBody>
                    <a:bodyPr/>
                    <a:lstStyle/>
                    <a:p>
                      <a:pPr algn="ctr"/>
                      <a:r>
                        <a:rPr lang="es-AR" sz="1800" b="1" dirty="0"/>
                        <a:t>XEROFTALMIA (%)</a:t>
                      </a:r>
                    </a:p>
                  </a:txBody>
                  <a:tcPr anchor="ctr"/>
                </a:tc>
                <a:tc>
                  <a:txBody>
                    <a:bodyPr/>
                    <a:lstStyle/>
                    <a:p>
                      <a:pPr algn="ctr"/>
                      <a:r>
                        <a:rPr lang="es-AR" sz="1800" b="0" dirty="0"/>
                        <a:t>96,0</a:t>
                      </a:r>
                    </a:p>
                  </a:txBody>
                  <a:tcPr anchor="ctr"/>
                </a:tc>
                <a:tc>
                  <a:txBody>
                    <a:bodyPr/>
                    <a:lstStyle/>
                    <a:p>
                      <a:pPr algn="ctr"/>
                      <a:r>
                        <a:rPr lang="es-AR" sz="1800" b="0" dirty="0"/>
                        <a:t>95,8</a:t>
                      </a:r>
                    </a:p>
                  </a:txBody>
                  <a:tcPr anchor="ctr"/>
                </a:tc>
                <a:extLst>
                  <a:ext uri="{0D108BD9-81ED-4DB2-BD59-A6C34878D82A}">
                    <a16:rowId xmlns:a16="http://schemas.microsoft.com/office/drawing/2014/main" val="10005"/>
                  </a:ext>
                </a:extLst>
              </a:tr>
              <a:tr h="655056">
                <a:tc>
                  <a:txBody>
                    <a:bodyPr/>
                    <a:lstStyle/>
                    <a:p>
                      <a:pPr algn="ctr"/>
                      <a:r>
                        <a:rPr lang="es-AR" sz="1800" b="1" dirty="0"/>
                        <a:t>XERODERMIA (%)</a:t>
                      </a:r>
                    </a:p>
                  </a:txBody>
                  <a:tcPr anchor="ctr"/>
                </a:tc>
                <a:tc>
                  <a:txBody>
                    <a:bodyPr/>
                    <a:lstStyle/>
                    <a:p>
                      <a:pPr algn="ctr"/>
                      <a:r>
                        <a:rPr lang="es-AR" sz="1800" b="0" dirty="0"/>
                        <a:t>75,2</a:t>
                      </a:r>
                    </a:p>
                  </a:txBody>
                  <a:tcPr anchor="ctr"/>
                </a:tc>
                <a:tc>
                  <a:txBody>
                    <a:bodyPr/>
                    <a:lstStyle/>
                    <a:p>
                      <a:pPr algn="ctr"/>
                      <a:r>
                        <a:rPr lang="es-AR" sz="1800" b="0" dirty="0"/>
                        <a:t>70,8</a:t>
                      </a:r>
                    </a:p>
                  </a:txBody>
                  <a:tcPr anchor="ctr"/>
                </a:tc>
                <a:extLst>
                  <a:ext uri="{0D108BD9-81ED-4DB2-BD59-A6C34878D82A}">
                    <a16:rowId xmlns:a16="http://schemas.microsoft.com/office/drawing/2014/main" val="10006"/>
                  </a:ext>
                </a:extLst>
              </a:tr>
              <a:tr h="655056">
                <a:tc>
                  <a:txBody>
                    <a:bodyPr/>
                    <a:lstStyle/>
                    <a:p>
                      <a:pPr algn="ctr"/>
                      <a:r>
                        <a:rPr lang="es-AR" sz="1800" b="1" dirty="0"/>
                        <a:t>XEROVAGINA (%)</a:t>
                      </a:r>
                    </a:p>
                  </a:txBody>
                  <a:tcPr anchor="ctr"/>
                </a:tc>
                <a:tc>
                  <a:txBody>
                    <a:bodyPr/>
                    <a:lstStyle/>
                    <a:p>
                      <a:pPr algn="ctr"/>
                      <a:r>
                        <a:rPr lang="es-AR" sz="1800" b="0" dirty="0"/>
                        <a:t>39,8</a:t>
                      </a:r>
                    </a:p>
                  </a:txBody>
                  <a:tcPr anchor="ctr"/>
                </a:tc>
                <a:tc>
                  <a:txBody>
                    <a:bodyPr/>
                    <a:lstStyle/>
                    <a:p>
                      <a:pPr algn="ctr"/>
                      <a:r>
                        <a:rPr lang="es-AR" sz="1800" b="0" dirty="0"/>
                        <a:t>41,6</a:t>
                      </a:r>
                    </a:p>
                  </a:txBody>
                  <a:tcPr anchor="ctr"/>
                </a:tc>
                <a:extLst>
                  <a:ext uri="{0D108BD9-81ED-4DB2-BD59-A6C34878D82A}">
                    <a16:rowId xmlns:a16="http://schemas.microsoft.com/office/drawing/2014/main" val="10007"/>
                  </a:ext>
                </a:extLst>
              </a:tr>
            </a:tbl>
          </a:graphicData>
        </a:graphic>
      </p:graphicFrame>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
        <p:nvSpPr>
          <p:cNvPr id="3" name="Rectángulo redondeado 2"/>
          <p:cNvSpPr/>
          <p:nvPr/>
        </p:nvSpPr>
        <p:spPr>
          <a:xfrm>
            <a:off x="991673" y="2132856"/>
            <a:ext cx="7695127" cy="360040"/>
          </a:xfrm>
          <a:prstGeom prst="roundRect">
            <a:avLst/>
          </a:prstGeom>
          <a:noFill/>
          <a:ln w="28575">
            <a:solidFill>
              <a:srgbClr val="FF0000"/>
            </a:solidFill>
          </a:ln>
        </p:spPr>
        <p:txBody>
          <a:bodyPr wrap="square" rtlCol="0" anchor="ctr">
            <a:spAutoFit/>
          </a:bodyPr>
          <a:lstStyle/>
          <a:p>
            <a:pPr algn="ctr"/>
            <a:endParaRPr lang="es-AR" b="1" dirty="0"/>
          </a:p>
        </p:txBody>
      </p:sp>
      <p:sp>
        <p:nvSpPr>
          <p:cNvPr id="4" name="Rectángulo redondeado 3"/>
          <p:cNvSpPr/>
          <p:nvPr/>
        </p:nvSpPr>
        <p:spPr>
          <a:xfrm>
            <a:off x="1004552" y="2549338"/>
            <a:ext cx="7695127" cy="576064"/>
          </a:xfrm>
          <a:prstGeom prst="roundRect">
            <a:avLst/>
          </a:prstGeom>
          <a:noFill/>
          <a:ln w="28575">
            <a:solidFill>
              <a:srgbClr val="FF0000"/>
            </a:solidFill>
          </a:ln>
        </p:spPr>
        <p:txBody>
          <a:bodyPr wrap="square" rtlCol="0" anchor="ctr">
            <a:spAutoFit/>
          </a:bodyPr>
          <a:lstStyle/>
          <a:p>
            <a:pPr algn="ctr"/>
            <a:endParaRPr lang="es-AR" b="1" dirty="0"/>
          </a:p>
        </p:txBody>
      </p:sp>
      <p:sp>
        <p:nvSpPr>
          <p:cNvPr id="6" name="Rectángulo redondeado 5"/>
          <p:cNvSpPr/>
          <p:nvPr/>
        </p:nvSpPr>
        <p:spPr>
          <a:xfrm>
            <a:off x="1004552" y="3181844"/>
            <a:ext cx="7675809" cy="895228"/>
          </a:xfrm>
          <a:prstGeom prst="roundRect">
            <a:avLst/>
          </a:prstGeom>
          <a:noFill/>
          <a:ln w="28575">
            <a:solidFill>
              <a:srgbClr val="FF0000"/>
            </a:solidFill>
          </a:ln>
        </p:spPr>
        <p:txBody>
          <a:bodyPr wrap="square" rtlCol="0" anchor="ctr">
            <a:spAutoFit/>
          </a:bodyPr>
          <a:lstStyle/>
          <a:p>
            <a:pPr algn="ctr"/>
            <a:endParaRPr lang="es-AR" b="1" dirty="0"/>
          </a:p>
        </p:txBody>
      </p:sp>
      <p:sp>
        <p:nvSpPr>
          <p:cNvPr id="7" name="Rectángulo redondeado 6"/>
          <p:cNvSpPr/>
          <p:nvPr/>
        </p:nvSpPr>
        <p:spPr>
          <a:xfrm>
            <a:off x="1004551" y="4171655"/>
            <a:ext cx="7675810" cy="2520277"/>
          </a:xfrm>
          <a:prstGeom prst="roundRect">
            <a:avLst/>
          </a:prstGeom>
          <a:noFill/>
          <a:ln w="28575">
            <a:solidFill>
              <a:srgbClr val="FF0000"/>
            </a:solidFill>
          </a:ln>
        </p:spPr>
        <p:txBody>
          <a:bodyPr wrap="square" rtlCol="0" anchor="ctr">
            <a:spAutoFit/>
          </a:bodyPr>
          <a:lstStyle/>
          <a:p>
            <a:pPr algn="ctr"/>
            <a:endParaRPr lang="es-AR" b="1" dirty="0"/>
          </a:p>
        </p:txBody>
      </p:sp>
    </p:spTree>
    <p:extLst>
      <p:ext uri="{BB962C8B-B14F-4D97-AF65-F5344CB8AC3E}">
        <p14:creationId xmlns:p14="http://schemas.microsoft.com/office/powerpoint/2010/main" val="343620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881120150"/>
              </p:ext>
            </p:extLst>
          </p:nvPr>
        </p:nvGraphicFramePr>
        <p:xfrm>
          <a:off x="1042988" y="1506412"/>
          <a:ext cx="7643811" cy="5234959"/>
        </p:xfrm>
        <a:graphic>
          <a:graphicData uri="http://schemas.openxmlformats.org/drawingml/2006/table">
            <a:tbl>
              <a:tblPr firstRow="1" firstCol="1" bandRow="1">
                <a:tableStyleId>{5C22544A-7EE6-4342-B048-85BDC9FD1C3A}</a:tableStyleId>
              </a:tblPr>
              <a:tblGrid>
                <a:gridCol w="2547937">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gridCol w="2547937">
                  <a:extLst>
                    <a:ext uri="{9D8B030D-6E8A-4147-A177-3AD203B41FA5}">
                      <a16:colId xmlns:a16="http://schemas.microsoft.com/office/drawing/2014/main" val="20002"/>
                    </a:ext>
                  </a:extLst>
                </a:gridCol>
              </a:tblGrid>
              <a:tr h="714664">
                <a:tc>
                  <a:txBody>
                    <a:bodyPr/>
                    <a:lstStyle/>
                    <a:p>
                      <a:pPr algn="ctr"/>
                      <a:endParaRPr lang="es-AR" sz="1600" b="1" dirty="0"/>
                    </a:p>
                  </a:txBody>
                  <a:tcPr anchor="ctr"/>
                </a:tc>
                <a:tc>
                  <a:txBody>
                    <a:bodyPr/>
                    <a:lstStyle/>
                    <a:p>
                      <a:pPr algn="ctr"/>
                      <a:r>
                        <a:rPr lang="es-AR" sz="1600" b="1" dirty="0"/>
                        <a:t>CASOS</a:t>
                      </a:r>
                    </a:p>
                  </a:txBody>
                  <a:tcPr anchor="ctr"/>
                </a:tc>
                <a:tc>
                  <a:txBody>
                    <a:bodyPr/>
                    <a:lstStyle/>
                    <a:p>
                      <a:pPr algn="ctr"/>
                      <a:r>
                        <a:rPr lang="es-AR" sz="1600" b="1" dirty="0"/>
                        <a:t>CONTROLES</a:t>
                      </a:r>
                    </a:p>
                  </a:txBody>
                  <a:tcPr anchor="ctr"/>
                </a:tc>
                <a:extLst>
                  <a:ext uri="{0D108BD9-81ED-4DB2-BD59-A6C34878D82A}">
                    <a16:rowId xmlns:a16="http://schemas.microsoft.com/office/drawing/2014/main" val="10000"/>
                  </a:ext>
                </a:extLst>
              </a:tr>
              <a:tr h="714664">
                <a:tc>
                  <a:txBody>
                    <a:bodyPr/>
                    <a:lstStyle/>
                    <a:p>
                      <a:pPr algn="ctr"/>
                      <a:r>
                        <a:rPr lang="es-AR" sz="1600" b="1" dirty="0"/>
                        <a:t>TEST DE SCHIRMER POSITIVO (%)</a:t>
                      </a:r>
                    </a:p>
                  </a:txBody>
                  <a:tcPr anchor="ctr"/>
                </a:tc>
                <a:tc>
                  <a:txBody>
                    <a:bodyPr/>
                    <a:lstStyle/>
                    <a:p>
                      <a:pPr algn="ctr"/>
                      <a:r>
                        <a:rPr lang="es-AR" sz="1600" b="0" dirty="0"/>
                        <a:t>140/167</a:t>
                      </a:r>
                    </a:p>
                    <a:p>
                      <a:pPr algn="ctr"/>
                      <a:r>
                        <a:rPr lang="es-AR" sz="1600" b="0" dirty="0"/>
                        <a:t>(83,8%)</a:t>
                      </a:r>
                    </a:p>
                  </a:txBody>
                  <a:tcPr anchor="ctr"/>
                </a:tc>
                <a:tc>
                  <a:txBody>
                    <a:bodyPr/>
                    <a:lstStyle/>
                    <a:p>
                      <a:pPr algn="ctr"/>
                      <a:r>
                        <a:rPr lang="es-AR" sz="1600" b="0" dirty="0"/>
                        <a:t>20/44</a:t>
                      </a:r>
                    </a:p>
                    <a:p>
                      <a:pPr algn="ctr"/>
                      <a:r>
                        <a:rPr lang="es-AR" sz="1600" b="0" dirty="0"/>
                        <a:t>(45,4%)</a:t>
                      </a:r>
                    </a:p>
                  </a:txBody>
                  <a:tcPr anchor="ctr"/>
                </a:tc>
                <a:extLst>
                  <a:ext uri="{0D108BD9-81ED-4DB2-BD59-A6C34878D82A}">
                    <a16:rowId xmlns:a16="http://schemas.microsoft.com/office/drawing/2014/main" val="10001"/>
                  </a:ext>
                </a:extLst>
              </a:tr>
              <a:tr h="714664">
                <a:tc>
                  <a:txBody>
                    <a:bodyPr/>
                    <a:lstStyle/>
                    <a:p>
                      <a:pPr algn="ctr"/>
                      <a:r>
                        <a:rPr lang="es-AR" sz="1600" b="1" dirty="0"/>
                        <a:t>OSS</a:t>
                      </a:r>
                      <a:r>
                        <a:rPr lang="es-AR" sz="1600" b="1" baseline="0" dirty="0"/>
                        <a:t> o </a:t>
                      </a:r>
                      <a:r>
                        <a:rPr lang="es-AR" sz="1600" b="1" dirty="0"/>
                        <a:t>ROSA DE BENGALA POSITIVO (%)</a:t>
                      </a:r>
                    </a:p>
                  </a:txBody>
                  <a:tcPr anchor="ctr"/>
                </a:tc>
                <a:tc>
                  <a:txBody>
                    <a:bodyPr/>
                    <a:lstStyle/>
                    <a:p>
                      <a:pPr algn="ctr"/>
                      <a:r>
                        <a:rPr lang="es-AR" sz="1600" b="0" dirty="0"/>
                        <a:t>95/126</a:t>
                      </a:r>
                    </a:p>
                    <a:p>
                      <a:pPr algn="ctr"/>
                      <a:r>
                        <a:rPr lang="es-AR" sz="1600" b="0" dirty="0"/>
                        <a:t>(74,6%)</a:t>
                      </a:r>
                    </a:p>
                  </a:txBody>
                  <a:tcPr anchor="ctr"/>
                </a:tc>
                <a:tc>
                  <a:txBody>
                    <a:bodyPr/>
                    <a:lstStyle/>
                    <a:p>
                      <a:pPr algn="ctr"/>
                      <a:r>
                        <a:rPr lang="es-AR" sz="1600" b="0" dirty="0"/>
                        <a:t>19/39</a:t>
                      </a:r>
                    </a:p>
                    <a:p>
                      <a:pPr algn="ctr"/>
                      <a:r>
                        <a:rPr lang="es-AR" sz="1600" b="0" dirty="0"/>
                        <a:t>(48,7%)</a:t>
                      </a:r>
                    </a:p>
                  </a:txBody>
                  <a:tcPr anchor="ctr"/>
                </a:tc>
                <a:extLst>
                  <a:ext uri="{0D108BD9-81ED-4DB2-BD59-A6C34878D82A}">
                    <a16:rowId xmlns:a16="http://schemas.microsoft.com/office/drawing/2014/main" val="10002"/>
                  </a:ext>
                </a:extLst>
              </a:tr>
              <a:tr h="714664">
                <a:tc>
                  <a:txBody>
                    <a:bodyPr/>
                    <a:lstStyle/>
                    <a:p>
                      <a:pPr algn="ctr"/>
                      <a:r>
                        <a:rPr lang="es-AR" sz="1600" b="1" dirty="0"/>
                        <a:t>ANTI-RO POSITIVO (%)</a:t>
                      </a:r>
                    </a:p>
                  </a:txBody>
                  <a:tcPr anchor="ctr"/>
                </a:tc>
                <a:tc>
                  <a:txBody>
                    <a:bodyPr/>
                    <a:lstStyle/>
                    <a:p>
                      <a:pPr algn="ctr"/>
                      <a:r>
                        <a:rPr lang="es-AR" sz="1600" b="0" dirty="0"/>
                        <a:t>137/178</a:t>
                      </a:r>
                    </a:p>
                    <a:p>
                      <a:pPr algn="ctr"/>
                      <a:r>
                        <a:rPr lang="es-AR" sz="1600" b="0" dirty="0"/>
                        <a:t>(76,9%)</a:t>
                      </a:r>
                    </a:p>
                  </a:txBody>
                  <a:tcPr anchor="ctr"/>
                </a:tc>
                <a:tc>
                  <a:txBody>
                    <a:bodyPr/>
                    <a:lstStyle/>
                    <a:p>
                      <a:pPr algn="ctr"/>
                      <a:r>
                        <a:rPr lang="es-AR" sz="1600" b="0" dirty="0"/>
                        <a:t>4/48</a:t>
                      </a:r>
                    </a:p>
                    <a:p>
                      <a:pPr algn="ctr"/>
                      <a:r>
                        <a:rPr lang="es-AR" sz="1600" b="0" dirty="0"/>
                        <a:t>(8,3%)</a:t>
                      </a:r>
                    </a:p>
                  </a:txBody>
                  <a:tcPr anchor="ctr"/>
                </a:tc>
                <a:extLst>
                  <a:ext uri="{0D108BD9-81ED-4DB2-BD59-A6C34878D82A}">
                    <a16:rowId xmlns:a16="http://schemas.microsoft.com/office/drawing/2014/main" val="10003"/>
                  </a:ext>
                </a:extLst>
              </a:tr>
              <a:tr h="714664">
                <a:tc>
                  <a:txBody>
                    <a:bodyPr/>
                    <a:lstStyle/>
                    <a:p>
                      <a:pPr algn="ctr"/>
                      <a:r>
                        <a:rPr lang="es-AR" sz="1600" b="1" dirty="0"/>
                        <a:t>ANTI-LA POSITIVO</a:t>
                      </a:r>
                      <a:r>
                        <a:rPr lang="es-AR" sz="1600" b="1" baseline="0" dirty="0"/>
                        <a:t> </a:t>
                      </a:r>
                      <a:r>
                        <a:rPr lang="es-AR" sz="1600" b="1" dirty="0"/>
                        <a:t>(%)</a:t>
                      </a:r>
                    </a:p>
                  </a:txBody>
                  <a:tcPr anchor="ctr"/>
                </a:tc>
                <a:tc>
                  <a:txBody>
                    <a:bodyPr/>
                    <a:lstStyle/>
                    <a:p>
                      <a:pPr algn="ctr"/>
                      <a:r>
                        <a:rPr lang="es-AR" sz="1600" b="0" dirty="0"/>
                        <a:t>87/174</a:t>
                      </a:r>
                    </a:p>
                    <a:p>
                      <a:pPr algn="ctr"/>
                      <a:r>
                        <a:rPr lang="es-AR" sz="1600" b="0" dirty="0"/>
                        <a:t>(50,0%)</a:t>
                      </a:r>
                    </a:p>
                  </a:txBody>
                  <a:tcPr anchor="ctr"/>
                </a:tc>
                <a:tc>
                  <a:txBody>
                    <a:bodyPr/>
                    <a:lstStyle/>
                    <a:p>
                      <a:pPr algn="ctr"/>
                      <a:r>
                        <a:rPr lang="es-AR" sz="1600" b="0" dirty="0"/>
                        <a:t>0/48</a:t>
                      </a:r>
                    </a:p>
                    <a:p>
                      <a:pPr algn="ctr"/>
                      <a:r>
                        <a:rPr lang="es-AR" sz="1600" b="0" dirty="0"/>
                        <a:t>(0%)</a:t>
                      </a:r>
                    </a:p>
                  </a:txBody>
                  <a:tcPr anchor="ctr"/>
                </a:tc>
                <a:extLst>
                  <a:ext uri="{0D108BD9-81ED-4DB2-BD59-A6C34878D82A}">
                    <a16:rowId xmlns:a16="http://schemas.microsoft.com/office/drawing/2014/main" val="10004"/>
                  </a:ext>
                </a:extLst>
              </a:tr>
              <a:tr h="946975">
                <a:tc>
                  <a:txBody>
                    <a:bodyPr/>
                    <a:lstStyle/>
                    <a:p>
                      <a:pPr algn="ctr"/>
                      <a:r>
                        <a:rPr lang="es-AR" sz="1600" b="1" dirty="0"/>
                        <a:t>FACTOR REUMATOIDEO POSITIVO (%)</a:t>
                      </a:r>
                    </a:p>
                  </a:txBody>
                  <a:tcPr anchor="ctr"/>
                </a:tc>
                <a:tc>
                  <a:txBody>
                    <a:bodyPr/>
                    <a:lstStyle/>
                    <a:p>
                      <a:pPr algn="ctr"/>
                      <a:r>
                        <a:rPr lang="es-AR" sz="1600" b="0" dirty="0"/>
                        <a:t>107/169</a:t>
                      </a:r>
                    </a:p>
                    <a:p>
                      <a:pPr algn="ctr"/>
                      <a:r>
                        <a:rPr lang="es-AR" sz="1600" b="0" dirty="0"/>
                        <a:t>(63,3%)</a:t>
                      </a:r>
                    </a:p>
                  </a:txBody>
                  <a:tcPr anchor="ctr"/>
                </a:tc>
                <a:tc>
                  <a:txBody>
                    <a:bodyPr/>
                    <a:lstStyle/>
                    <a:p>
                      <a:pPr algn="ctr"/>
                      <a:r>
                        <a:rPr lang="es-AR" sz="1600" b="0" dirty="0"/>
                        <a:t>14/47</a:t>
                      </a:r>
                    </a:p>
                    <a:p>
                      <a:pPr algn="ctr"/>
                      <a:r>
                        <a:rPr lang="es-AR" sz="1600" b="0" dirty="0"/>
                        <a:t>(29,7%)</a:t>
                      </a:r>
                    </a:p>
                  </a:txBody>
                  <a:tcPr anchor="ctr"/>
                </a:tc>
                <a:extLst>
                  <a:ext uri="{0D108BD9-81ED-4DB2-BD59-A6C34878D82A}">
                    <a16:rowId xmlns:a16="http://schemas.microsoft.com/office/drawing/2014/main" val="10005"/>
                  </a:ext>
                </a:extLst>
              </a:tr>
              <a:tr h="714664">
                <a:tc>
                  <a:txBody>
                    <a:bodyPr/>
                    <a:lstStyle/>
                    <a:p>
                      <a:pPr algn="ctr"/>
                      <a:r>
                        <a:rPr lang="es-AR" sz="1600" b="1" dirty="0"/>
                        <a:t>SIALOMETRIA</a:t>
                      </a:r>
                      <a:r>
                        <a:rPr lang="es-AR" sz="1600" b="1" baseline="0" dirty="0"/>
                        <a:t> POSITIVA (%)</a:t>
                      </a:r>
                      <a:endParaRPr lang="es-AR" sz="1600" b="1" dirty="0"/>
                    </a:p>
                  </a:txBody>
                  <a:tcPr anchor="ctr"/>
                </a:tc>
                <a:tc>
                  <a:txBody>
                    <a:bodyPr/>
                    <a:lstStyle/>
                    <a:p>
                      <a:pPr algn="ctr"/>
                      <a:r>
                        <a:rPr lang="es-AR" sz="1600" b="0" dirty="0"/>
                        <a:t>80/99</a:t>
                      </a:r>
                    </a:p>
                    <a:p>
                      <a:pPr algn="ctr"/>
                      <a:r>
                        <a:rPr lang="es-AR" sz="1600" b="0" dirty="0"/>
                        <a:t>(80,8%)</a:t>
                      </a:r>
                    </a:p>
                  </a:txBody>
                  <a:tcPr anchor="ctr"/>
                </a:tc>
                <a:tc>
                  <a:txBody>
                    <a:bodyPr/>
                    <a:lstStyle/>
                    <a:p>
                      <a:pPr algn="ctr"/>
                      <a:r>
                        <a:rPr lang="es-AR" sz="1600" b="0" dirty="0"/>
                        <a:t>14/33</a:t>
                      </a:r>
                    </a:p>
                    <a:p>
                      <a:pPr algn="ctr"/>
                      <a:r>
                        <a:rPr lang="es-AR" sz="1600" b="0" dirty="0"/>
                        <a:t>(42,4%)</a:t>
                      </a:r>
                    </a:p>
                  </a:txBody>
                  <a:tcPr anchor="ctr"/>
                </a:tc>
                <a:extLst>
                  <a:ext uri="{0D108BD9-81ED-4DB2-BD59-A6C34878D82A}">
                    <a16:rowId xmlns:a16="http://schemas.microsoft.com/office/drawing/2014/main" val="10006"/>
                  </a:ext>
                </a:extLst>
              </a:tr>
            </a:tbl>
          </a:graphicData>
        </a:graphic>
      </p:graphicFrame>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
        <p:nvSpPr>
          <p:cNvPr id="3" name="Rectángulo redondeado 2"/>
          <p:cNvSpPr/>
          <p:nvPr/>
        </p:nvSpPr>
        <p:spPr>
          <a:xfrm>
            <a:off x="899591" y="3717032"/>
            <a:ext cx="7787207" cy="1296144"/>
          </a:xfrm>
          <a:prstGeom prst="roundRect">
            <a:avLst/>
          </a:prstGeom>
          <a:noFill/>
          <a:ln>
            <a:noFill/>
          </a:ln>
        </p:spPr>
        <p:txBody>
          <a:bodyPr wrap="square" rtlCol="0" anchor="ctr">
            <a:spAutoFit/>
          </a:bodyPr>
          <a:lstStyle/>
          <a:p>
            <a:pPr algn="ctr"/>
            <a:endParaRPr lang="es-AR" b="1" dirty="0"/>
          </a:p>
        </p:txBody>
      </p:sp>
      <p:sp>
        <p:nvSpPr>
          <p:cNvPr id="4" name="Rectángulo redondeado 3"/>
          <p:cNvSpPr/>
          <p:nvPr/>
        </p:nvSpPr>
        <p:spPr>
          <a:xfrm>
            <a:off x="985064" y="3724949"/>
            <a:ext cx="7759657" cy="1368152"/>
          </a:xfrm>
          <a:prstGeom prst="roundRect">
            <a:avLst/>
          </a:prstGeom>
          <a:noFill/>
          <a:ln w="28575">
            <a:solidFill>
              <a:srgbClr val="FF0000"/>
            </a:solidFill>
          </a:ln>
        </p:spPr>
        <p:txBody>
          <a:bodyPr wrap="square" rtlCol="0" anchor="ctr">
            <a:spAutoFit/>
          </a:bodyPr>
          <a:lstStyle/>
          <a:p>
            <a:pPr algn="ctr"/>
            <a:endParaRPr lang="es-AR" b="1" dirty="0"/>
          </a:p>
        </p:txBody>
      </p:sp>
    </p:spTree>
    <p:extLst>
      <p:ext uri="{BB962C8B-B14F-4D97-AF65-F5344CB8AC3E}">
        <p14:creationId xmlns:p14="http://schemas.microsoft.com/office/powerpoint/2010/main" val="22011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8907025"/>
              </p:ext>
            </p:extLst>
          </p:nvPr>
        </p:nvGraphicFramePr>
        <p:xfrm>
          <a:off x="1042989" y="2420887"/>
          <a:ext cx="7643811" cy="2527862"/>
        </p:xfrm>
        <a:graphic>
          <a:graphicData uri="http://schemas.openxmlformats.org/drawingml/2006/table">
            <a:tbl>
              <a:tblPr firstRow="1" firstCol="1" bandRow="1">
                <a:tableStyleId>{5C22544A-7EE6-4342-B048-85BDC9FD1C3A}</a:tableStyleId>
              </a:tblPr>
              <a:tblGrid>
                <a:gridCol w="2547937">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gridCol w="2547937">
                  <a:extLst>
                    <a:ext uri="{9D8B030D-6E8A-4147-A177-3AD203B41FA5}">
                      <a16:colId xmlns:a16="http://schemas.microsoft.com/office/drawing/2014/main" val="20002"/>
                    </a:ext>
                  </a:extLst>
                </a:gridCol>
              </a:tblGrid>
              <a:tr h="852451">
                <a:tc>
                  <a:txBody>
                    <a:bodyPr/>
                    <a:lstStyle/>
                    <a:p>
                      <a:pPr algn="ctr"/>
                      <a:r>
                        <a:rPr lang="es-AR" sz="2400" dirty="0"/>
                        <a:t>BIOPSIA</a:t>
                      </a:r>
                      <a:r>
                        <a:rPr lang="es-AR" sz="2400" baseline="0" dirty="0"/>
                        <a:t> DE GL. SALVIAL MENOR</a:t>
                      </a:r>
                      <a:endParaRPr lang="es-AR" sz="2400" dirty="0"/>
                    </a:p>
                  </a:txBody>
                  <a:tcPr anchor="ctr"/>
                </a:tc>
                <a:tc>
                  <a:txBody>
                    <a:bodyPr/>
                    <a:lstStyle/>
                    <a:p>
                      <a:pPr algn="ctr"/>
                      <a:r>
                        <a:rPr lang="es-AR" sz="2400" dirty="0"/>
                        <a:t>CASOS </a:t>
                      </a:r>
                    </a:p>
                    <a:p>
                      <a:pPr algn="ctr"/>
                      <a:r>
                        <a:rPr lang="es-AR" sz="2400" dirty="0"/>
                        <a:t>(N= 132)</a:t>
                      </a:r>
                    </a:p>
                  </a:txBody>
                  <a:tcPr anchor="ctr"/>
                </a:tc>
                <a:tc>
                  <a:txBody>
                    <a:bodyPr/>
                    <a:lstStyle/>
                    <a:p>
                      <a:pPr algn="ctr"/>
                      <a:r>
                        <a:rPr lang="es-AR" sz="2400" dirty="0"/>
                        <a:t>CONTROLES</a:t>
                      </a:r>
                    </a:p>
                    <a:p>
                      <a:pPr algn="ctr"/>
                      <a:r>
                        <a:rPr lang="es-AR" sz="2400" dirty="0"/>
                        <a:t>(N=38)</a:t>
                      </a:r>
                    </a:p>
                  </a:txBody>
                  <a:tcPr anchor="ctr"/>
                </a:tc>
                <a:extLst>
                  <a:ext uri="{0D108BD9-81ED-4DB2-BD59-A6C34878D82A}">
                    <a16:rowId xmlns:a16="http://schemas.microsoft.com/office/drawing/2014/main" val="10000"/>
                  </a:ext>
                </a:extLst>
              </a:tr>
              <a:tr h="852451">
                <a:tc>
                  <a:txBody>
                    <a:bodyPr/>
                    <a:lstStyle/>
                    <a:p>
                      <a:pPr algn="ctr"/>
                      <a:r>
                        <a:rPr lang="es-AR" sz="2400" dirty="0"/>
                        <a:t>FOCUS</a:t>
                      </a:r>
                      <a:r>
                        <a:rPr lang="es-AR" sz="2400" baseline="0" dirty="0"/>
                        <a:t> SCORE &lt;1</a:t>
                      </a:r>
                    </a:p>
                    <a:p>
                      <a:pPr algn="ctr"/>
                      <a:r>
                        <a:rPr lang="es-AR" sz="2400" baseline="0" dirty="0"/>
                        <a:t>(%)</a:t>
                      </a:r>
                      <a:endParaRPr lang="es-AR" sz="2400" dirty="0"/>
                    </a:p>
                  </a:txBody>
                  <a:tcPr anchor="ctr"/>
                </a:tc>
                <a:tc>
                  <a:txBody>
                    <a:bodyPr/>
                    <a:lstStyle/>
                    <a:p>
                      <a:pPr algn="ctr"/>
                      <a:r>
                        <a:rPr lang="es-AR" sz="2400" dirty="0"/>
                        <a:t>18,2</a:t>
                      </a:r>
                    </a:p>
                  </a:txBody>
                  <a:tcPr anchor="ctr"/>
                </a:tc>
                <a:tc>
                  <a:txBody>
                    <a:bodyPr/>
                    <a:lstStyle/>
                    <a:p>
                      <a:pPr algn="ctr"/>
                      <a:r>
                        <a:rPr lang="es-AR" sz="2400" dirty="0"/>
                        <a:t>97,3</a:t>
                      </a:r>
                    </a:p>
                  </a:txBody>
                  <a:tcPr anchor="ctr"/>
                </a:tc>
                <a:extLst>
                  <a:ext uri="{0D108BD9-81ED-4DB2-BD59-A6C34878D82A}">
                    <a16:rowId xmlns:a16="http://schemas.microsoft.com/office/drawing/2014/main" val="10001"/>
                  </a:ext>
                </a:extLst>
              </a:tr>
              <a:tr h="706318">
                <a:tc>
                  <a:txBody>
                    <a:bodyPr/>
                    <a:lstStyle/>
                    <a:p>
                      <a:pPr algn="ctr"/>
                      <a:r>
                        <a:rPr lang="es-AR" sz="2400" dirty="0"/>
                        <a:t>FOCUS</a:t>
                      </a:r>
                      <a:r>
                        <a:rPr lang="es-AR" sz="2400" baseline="0" dirty="0"/>
                        <a:t> SCORE ≥1</a:t>
                      </a:r>
                    </a:p>
                    <a:p>
                      <a:pPr algn="ctr"/>
                      <a:r>
                        <a:rPr lang="es-AR" sz="2400" baseline="0" dirty="0"/>
                        <a:t>(%)</a:t>
                      </a:r>
                      <a:endParaRPr lang="es-AR" sz="2400" dirty="0"/>
                    </a:p>
                  </a:txBody>
                  <a:tcPr anchor="ctr"/>
                </a:tc>
                <a:tc>
                  <a:txBody>
                    <a:bodyPr/>
                    <a:lstStyle/>
                    <a:p>
                      <a:pPr algn="ctr"/>
                      <a:r>
                        <a:rPr lang="es-AR" sz="2400" dirty="0"/>
                        <a:t>81,8</a:t>
                      </a:r>
                    </a:p>
                  </a:txBody>
                  <a:tcPr anchor="ctr"/>
                </a:tc>
                <a:tc>
                  <a:txBody>
                    <a:bodyPr/>
                    <a:lstStyle/>
                    <a:p>
                      <a:pPr algn="ctr"/>
                      <a:r>
                        <a:rPr lang="es-AR" sz="2400" dirty="0"/>
                        <a:t>2,7</a:t>
                      </a:r>
                    </a:p>
                  </a:txBody>
                  <a:tcPr anchor="ctr"/>
                </a:tc>
                <a:extLst>
                  <a:ext uri="{0D108BD9-81ED-4DB2-BD59-A6C34878D82A}">
                    <a16:rowId xmlns:a16="http://schemas.microsoft.com/office/drawing/2014/main" val="10002"/>
                  </a:ext>
                </a:extLst>
              </a:tr>
            </a:tbl>
          </a:graphicData>
        </a:graphic>
      </p:graphicFrame>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
        <p:nvSpPr>
          <p:cNvPr id="2" name="Elipse 1"/>
          <p:cNvSpPr/>
          <p:nvPr/>
        </p:nvSpPr>
        <p:spPr>
          <a:xfrm>
            <a:off x="3635896" y="3284984"/>
            <a:ext cx="4824536" cy="864096"/>
          </a:xfrm>
          <a:prstGeom prst="ellipse">
            <a:avLst/>
          </a:prstGeom>
          <a:noFill/>
          <a:ln>
            <a:noFill/>
          </a:ln>
        </p:spPr>
        <p:txBody>
          <a:bodyPr wrap="square" rtlCol="0" anchor="ctr">
            <a:spAutoFit/>
          </a:bodyPr>
          <a:lstStyle/>
          <a:p>
            <a:pPr algn="ctr"/>
            <a:endParaRPr lang="es-AR" b="1" dirty="0"/>
          </a:p>
        </p:txBody>
      </p:sp>
      <p:sp>
        <p:nvSpPr>
          <p:cNvPr id="3" name="Elipse 2"/>
          <p:cNvSpPr/>
          <p:nvPr/>
        </p:nvSpPr>
        <p:spPr>
          <a:xfrm>
            <a:off x="3738736" y="3356993"/>
            <a:ext cx="4618856" cy="648073"/>
          </a:xfrm>
          <a:prstGeom prst="ellipse">
            <a:avLst/>
          </a:prstGeom>
          <a:noFill/>
          <a:ln w="38100">
            <a:solidFill>
              <a:srgbClr val="FF0000"/>
            </a:solidFill>
          </a:ln>
        </p:spPr>
        <p:txBody>
          <a:bodyPr wrap="square" rtlCol="0" anchor="ctr">
            <a:spAutoFit/>
          </a:bodyPr>
          <a:lstStyle/>
          <a:p>
            <a:pPr algn="ctr"/>
            <a:endParaRPr lang="es-AR" b="1" dirty="0"/>
          </a:p>
        </p:txBody>
      </p:sp>
      <p:sp>
        <p:nvSpPr>
          <p:cNvPr id="11" name="Elipse 10"/>
          <p:cNvSpPr/>
          <p:nvPr/>
        </p:nvSpPr>
        <p:spPr>
          <a:xfrm>
            <a:off x="3732977" y="4221088"/>
            <a:ext cx="4618856" cy="648073"/>
          </a:xfrm>
          <a:prstGeom prst="ellipse">
            <a:avLst/>
          </a:prstGeom>
          <a:noFill/>
          <a:ln w="38100">
            <a:solidFill>
              <a:srgbClr val="FF0000"/>
            </a:solidFill>
          </a:ln>
        </p:spPr>
        <p:txBody>
          <a:bodyPr wrap="square" rtlCol="0" anchor="ctr">
            <a:spAutoFit/>
          </a:bodyPr>
          <a:lstStyle/>
          <a:p>
            <a:pPr algn="ctr"/>
            <a:endParaRPr lang="es-AR" b="1" dirty="0"/>
          </a:p>
        </p:txBody>
      </p:sp>
    </p:spTree>
    <p:extLst>
      <p:ext uri="{BB962C8B-B14F-4D97-AF65-F5344CB8AC3E}">
        <p14:creationId xmlns:p14="http://schemas.microsoft.com/office/powerpoint/2010/main" val="21798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659348165"/>
              </p:ext>
            </p:extLst>
          </p:nvPr>
        </p:nvGraphicFramePr>
        <p:xfrm>
          <a:off x="1042988" y="1628772"/>
          <a:ext cx="7643811" cy="5040588"/>
        </p:xfrm>
        <a:graphic>
          <a:graphicData uri="http://schemas.openxmlformats.org/drawingml/2006/table">
            <a:tbl>
              <a:tblPr firstRow="1" firstCol="1" bandRow="1">
                <a:tableStyleId>{5C22544A-7EE6-4342-B048-85BDC9FD1C3A}</a:tableStyleId>
              </a:tblPr>
              <a:tblGrid>
                <a:gridCol w="2547937">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gridCol w="2547937">
                  <a:extLst>
                    <a:ext uri="{9D8B030D-6E8A-4147-A177-3AD203B41FA5}">
                      <a16:colId xmlns:a16="http://schemas.microsoft.com/office/drawing/2014/main" val="20002"/>
                    </a:ext>
                  </a:extLst>
                </a:gridCol>
              </a:tblGrid>
              <a:tr h="720084">
                <a:tc>
                  <a:txBody>
                    <a:bodyPr/>
                    <a:lstStyle/>
                    <a:p>
                      <a:pPr algn="ctr"/>
                      <a:r>
                        <a:rPr lang="es-AR" dirty="0"/>
                        <a:t>DOMINIOS</a:t>
                      </a:r>
                      <a:r>
                        <a:rPr lang="es-AR" baseline="0" dirty="0"/>
                        <a:t> DEL ESSDAI</a:t>
                      </a:r>
                      <a:endParaRPr lang="es-AR" dirty="0"/>
                    </a:p>
                  </a:txBody>
                  <a:tcPr anchor="ctr"/>
                </a:tc>
                <a:tc>
                  <a:txBody>
                    <a:bodyPr/>
                    <a:lstStyle/>
                    <a:p>
                      <a:pPr algn="ctr"/>
                      <a:r>
                        <a:rPr lang="es-AR" dirty="0"/>
                        <a:t>CASOS </a:t>
                      </a:r>
                    </a:p>
                    <a:p>
                      <a:pPr algn="ctr"/>
                      <a:r>
                        <a:rPr lang="es-AR" dirty="0"/>
                        <a:t>(N= 178)</a:t>
                      </a:r>
                    </a:p>
                  </a:txBody>
                  <a:tcPr anchor="ctr"/>
                </a:tc>
                <a:tc>
                  <a:txBody>
                    <a:bodyPr/>
                    <a:lstStyle/>
                    <a:p>
                      <a:pPr algn="ctr"/>
                      <a:r>
                        <a:rPr lang="es-AR" dirty="0"/>
                        <a:t>CONTROLES</a:t>
                      </a:r>
                    </a:p>
                    <a:p>
                      <a:pPr algn="ctr"/>
                      <a:r>
                        <a:rPr lang="es-AR" dirty="0"/>
                        <a:t>(N=</a:t>
                      </a:r>
                      <a:r>
                        <a:rPr lang="es-AR" baseline="0" dirty="0"/>
                        <a:t> 48)</a:t>
                      </a:r>
                      <a:endParaRPr lang="es-AR" dirty="0"/>
                    </a:p>
                  </a:txBody>
                  <a:tcPr anchor="ctr"/>
                </a:tc>
                <a:extLst>
                  <a:ext uri="{0D108BD9-81ED-4DB2-BD59-A6C34878D82A}">
                    <a16:rowId xmlns:a16="http://schemas.microsoft.com/office/drawing/2014/main" val="10000"/>
                  </a:ext>
                </a:extLst>
              </a:tr>
              <a:tr h="720084">
                <a:tc>
                  <a:txBody>
                    <a:bodyPr/>
                    <a:lstStyle/>
                    <a:p>
                      <a:pPr algn="ctr"/>
                      <a:r>
                        <a:rPr lang="es-AR" dirty="0"/>
                        <a:t>CONSTITUCIONAL (%)</a:t>
                      </a:r>
                    </a:p>
                  </a:txBody>
                  <a:tcPr anchor="ctr"/>
                </a:tc>
                <a:tc>
                  <a:txBody>
                    <a:bodyPr/>
                    <a:lstStyle/>
                    <a:p>
                      <a:pPr algn="ctr"/>
                      <a:r>
                        <a:rPr lang="es-AR" dirty="0"/>
                        <a:t>17,4</a:t>
                      </a:r>
                    </a:p>
                  </a:txBody>
                  <a:tcPr anchor="ctr"/>
                </a:tc>
                <a:tc>
                  <a:txBody>
                    <a:bodyPr/>
                    <a:lstStyle/>
                    <a:p>
                      <a:pPr algn="ctr"/>
                      <a:r>
                        <a:rPr lang="es-AR" dirty="0"/>
                        <a:t>10,4</a:t>
                      </a:r>
                    </a:p>
                  </a:txBody>
                  <a:tcPr anchor="ctr"/>
                </a:tc>
                <a:extLst>
                  <a:ext uri="{0D108BD9-81ED-4DB2-BD59-A6C34878D82A}">
                    <a16:rowId xmlns:a16="http://schemas.microsoft.com/office/drawing/2014/main" val="10001"/>
                  </a:ext>
                </a:extLst>
              </a:tr>
              <a:tr h="720084">
                <a:tc>
                  <a:txBody>
                    <a:bodyPr/>
                    <a:lstStyle/>
                    <a:p>
                      <a:pPr algn="ctr"/>
                      <a:r>
                        <a:rPr lang="es-AR" sz="1600" dirty="0"/>
                        <a:t>LINFOADENOPATIAS (%)</a:t>
                      </a:r>
                    </a:p>
                  </a:txBody>
                  <a:tcPr anchor="ctr"/>
                </a:tc>
                <a:tc>
                  <a:txBody>
                    <a:bodyPr/>
                    <a:lstStyle/>
                    <a:p>
                      <a:pPr algn="ctr"/>
                      <a:r>
                        <a:rPr lang="es-AR" dirty="0"/>
                        <a:t>19,6</a:t>
                      </a:r>
                    </a:p>
                  </a:txBody>
                  <a:tcPr anchor="ctr"/>
                </a:tc>
                <a:tc>
                  <a:txBody>
                    <a:bodyPr/>
                    <a:lstStyle/>
                    <a:p>
                      <a:pPr algn="ctr"/>
                      <a:r>
                        <a:rPr lang="es-AR" dirty="0"/>
                        <a:t>4,1</a:t>
                      </a:r>
                    </a:p>
                  </a:txBody>
                  <a:tcPr anchor="ctr"/>
                </a:tc>
                <a:extLst>
                  <a:ext uri="{0D108BD9-81ED-4DB2-BD59-A6C34878D82A}">
                    <a16:rowId xmlns:a16="http://schemas.microsoft.com/office/drawing/2014/main" val="10002"/>
                  </a:ext>
                </a:extLst>
              </a:tr>
              <a:tr h="720084">
                <a:tc>
                  <a:txBody>
                    <a:bodyPr/>
                    <a:lstStyle/>
                    <a:p>
                      <a:pPr algn="ctr"/>
                      <a:r>
                        <a:rPr lang="es-AR" dirty="0"/>
                        <a:t>GLANDULAR (%)</a:t>
                      </a:r>
                    </a:p>
                  </a:txBody>
                  <a:tcPr anchor="ctr"/>
                </a:tc>
                <a:tc>
                  <a:txBody>
                    <a:bodyPr/>
                    <a:lstStyle/>
                    <a:p>
                      <a:pPr algn="ctr"/>
                      <a:r>
                        <a:rPr lang="es-AR" dirty="0"/>
                        <a:t>34,2</a:t>
                      </a:r>
                    </a:p>
                  </a:txBody>
                  <a:tcPr anchor="ctr"/>
                </a:tc>
                <a:tc>
                  <a:txBody>
                    <a:bodyPr/>
                    <a:lstStyle/>
                    <a:p>
                      <a:pPr algn="ctr"/>
                      <a:r>
                        <a:rPr lang="es-AR" dirty="0"/>
                        <a:t>8,3</a:t>
                      </a:r>
                    </a:p>
                  </a:txBody>
                  <a:tcPr anchor="ctr"/>
                </a:tc>
                <a:extLst>
                  <a:ext uri="{0D108BD9-81ED-4DB2-BD59-A6C34878D82A}">
                    <a16:rowId xmlns:a16="http://schemas.microsoft.com/office/drawing/2014/main" val="10003"/>
                  </a:ext>
                </a:extLst>
              </a:tr>
              <a:tr h="720084">
                <a:tc>
                  <a:txBody>
                    <a:bodyPr/>
                    <a:lstStyle/>
                    <a:p>
                      <a:pPr algn="ctr"/>
                      <a:r>
                        <a:rPr lang="es-AR" dirty="0"/>
                        <a:t>ARTICULAR (%)</a:t>
                      </a:r>
                    </a:p>
                  </a:txBody>
                  <a:tcPr anchor="ctr"/>
                </a:tc>
                <a:tc>
                  <a:txBody>
                    <a:bodyPr/>
                    <a:lstStyle/>
                    <a:p>
                      <a:pPr algn="ctr"/>
                      <a:r>
                        <a:rPr lang="es-AR" dirty="0"/>
                        <a:t>63,4</a:t>
                      </a:r>
                    </a:p>
                  </a:txBody>
                  <a:tcPr anchor="ctr"/>
                </a:tc>
                <a:tc>
                  <a:txBody>
                    <a:bodyPr/>
                    <a:lstStyle/>
                    <a:p>
                      <a:pPr algn="ctr"/>
                      <a:r>
                        <a:rPr lang="es-AR" dirty="0"/>
                        <a:t>56,2</a:t>
                      </a:r>
                    </a:p>
                  </a:txBody>
                  <a:tcPr anchor="ctr"/>
                </a:tc>
                <a:extLst>
                  <a:ext uri="{0D108BD9-81ED-4DB2-BD59-A6C34878D82A}">
                    <a16:rowId xmlns:a16="http://schemas.microsoft.com/office/drawing/2014/main" val="10004"/>
                  </a:ext>
                </a:extLst>
              </a:tr>
              <a:tr h="720084">
                <a:tc>
                  <a:txBody>
                    <a:bodyPr/>
                    <a:lstStyle/>
                    <a:p>
                      <a:pPr algn="ctr"/>
                      <a:r>
                        <a:rPr lang="es-AR" dirty="0"/>
                        <a:t>CUTÁNEO (%)</a:t>
                      </a:r>
                    </a:p>
                  </a:txBody>
                  <a:tcPr anchor="ctr"/>
                </a:tc>
                <a:tc>
                  <a:txBody>
                    <a:bodyPr/>
                    <a:lstStyle/>
                    <a:p>
                      <a:pPr algn="ctr"/>
                      <a:r>
                        <a:rPr lang="es-AR" dirty="0"/>
                        <a:t>17,4</a:t>
                      </a:r>
                    </a:p>
                  </a:txBody>
                  <a:tcPr anchor="ctr"/>
                </a:tc>
                <a:tc>
                  <a:txBody>
                    <a:bodyPr/>
                    <a:lstStyle/>
                    <a:p>
                      <a:pPr algn="ctr"/>
                      <a:r>
                        <a:rPr lang="es-AR" dirty="0"/>
                        <a:t>4,1</a:t>
                      </a:r>
                    </a:p>
                  </a:txBody>
                  <a:tcPr anchor="ctr"/>
                </a:tc>
                <a:extLst>
                  <a:ext uri="{0D108BD9-81ED-4DB2-BD59-A6C34878D82A}">
                    <a16:rowId xmlns:a16="http://schemas.microsoft.com/office/drawing/2014/main" val="10005"/>
                  </a:ext>
                </a:extLst>
              </a:tr>
              <a:tr h="720084">
                <a:tc>
                  <a:txBody>
                    <a:bodyPr/>
                    <a:lstStyle/>
                    <a:p>
                      <a:pPr algn="ctr"/>
                      <a:r>
                        <a:rPr lang="es-AR" dirty="0"/>
                        <a:t>PULMONAR (%)</a:t>
                      </a:r>
                    </a:p>
                  </a:txBody>
                  <a:tcPr anchor="ctr"/>
                </a:tc>
                <a:tc>
                  <a:txBody>
                    <a:bodyPr/>
                    <a:lstStyle/>
                    <a:p>
                      <a:pPr algn="ctr"/>
                      <a:r>
                        <a:rPr lang="es-AR" dirty="0"/>
                        <a:t>12,9</a:t>
                      </a:r>
                    </a:p>
                  </a:txBody>
                  <a:tcPr anchor="ctr"/>
                </a:tc>
                <a:tc>
                  <a:txBody>
                    <a:bodyPr/>
                    <a:lstStyle/>
                    <a:p>
                      <a:pPr algn="ctr"/>
                      <a:r>
                        <a:rPr lang="es-AR" dirty="0"/>
                        <a:t>4,1</a:t>
                      </a:r>
                    </a:p>
                  </a:txBody>
                  <a:tcPr anchor="ctr"/>
                </a:tc>
                <a:extLst>
                  <a:ext uri="{0D108BD9-81ED-4DB2-BD59-A6C34878D82A}">
                    <a16:rowId xmlns:a16="http://schemas.microsoft.com/office/drawing/2014/main" val="10006"/>
                  </a:ext>
                </a:extLst>
              </a:tr>
            </a:tbl>
          </a:graphicData>
        </a:graphic>
      </p:graphicFrame>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
        <p:nvSpPr>
          <p:cNvPr id="3" name="Rectángulo redondeado 2"/>
          <p:cNvSpPr/>
          <p:nvPr/>
        </p:nvSpPr>
        <p:spPr>
          <a:xfrm>
            <a:off x="927140" y="2420887"/>
            <a:ext cx="7920880" cy="576065"/>
          </a:xfrm>
          <a:prstGeom prst="roundRect">
            <a:avLst/>
          </a:prstGeom>
          <a:noFill/>
          <a:ln w="28575">
            <a:solidFill>
              <a:srgbClr val="FF0000"/>
            </a:solidFill>
          </a:ln>
        </p:spPr>
        <p:txBody>
          <a:bodyPr wrap="square" rtlCol="0" anchor="ctr">
            <a:spAutoFit/>
          </a:bodyPr>
          <a:lstStyle/>
          <a:p>
            <a:pPr algn="ctr"/>
            <a:endParaRPr lang="es-AR" b="1" dirty="0"/>
          </a:p>
        </p:txBody>
      </p:sp>
      <p:sp>
        <p:nvSpPr>
          <p:cNvPr id="14" name="Rectángulo redondeado 13"/>
          <p:cNvSpPr/>
          <p:nvPr/>
        </p:nvSpPr>
        <p:spPr>
          <a:xfrm>
            <a:off x="927140" y="4597346"/>
            <a:ext cx="7920880" cy="576065"/>
          </a:xfrm>
          <a:prstGeom prst="roundRect">
            <a:avLst/>
          </a:prstGeom>
          <a:noFill/>
          <a:ln w="28575">
            <a:solidFill>
              <a:srgbClr val="FF0000"/>
            </a:solidFill>
          </a:ln>
        </p:spPr>
        <p:txBody>
          <a:bodyPr wrap="square" rtlCol="0" anchor="ctr">
            <a:spAutoFit/>
          </a:bodyPr>
          <a:lstStyle/>
          <a:p>
            <a:pPr algn="ctr"/>
            <a:endParaRPr lang="es-AR" b="1" dirty="0"/>
          </a:p>
        </p:txBody>
      </p:sp>
    </p:spTree>
    <p:extLst>
      <p:ext uri="{BB962C8B-B14F-4D97-AF65-F5344CB8AC3E}">
        <p14:creationId xmlns:p14="http://schemas.microsoft.com/office/powerpoint/2010/main" val="82237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744452592"/>
              </p:ext>
            </p:extLst>
          </p:nvPr>
        </p:nvGraphicFramePr>
        <p:xfrm>
          <a:off x="1042988" y="1628772"/>
          <a:ext cx="7643811" cy="5040588"/>
        </p:xfrm>
        <a:graphic>
          <a:graphicData uri="http://schemas.openxmlformats.org/drawingml/2006/table">
            <a:tbl>
              <a:tblPr firstRow="1" firstCol="1" bandRow="1">
                <a:tableStyleId>{5C22544A-7EE6-4342-B048-85BDC9FD1C3A}</a:tableStyleId>
              </a:tblPr>
              <a:tblGrid>
                <a:gridCol w="2547937">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gridCol w="2547937">
                  <a:extLst>
                    <a:ext uri="{9D8B030D-6E8A-4147-A177-3AD203B41FA5}">
                      <a16:colId xmlns:a16="http://schemas.microsoft.com/office/drawing/2014/main" val="20002"/>
                    </a:ext>
                  </a:extLst>
                </a:gridCol>
              </a:tblGrid>
              <a:tr h="720084">
                <a:tc>
                  <a:txBody>
                    <a:bodyPr/>
                    <a:lstStyle/>
                    <a:p>
                      <a:pPr algn="ctr"/>
                      <a:r>
                        <a:rPr lang="es-AR" dirty="0"/>
                        <a:t>DOMINIOS DEL ESSDAI</a:t>
                      </a:r>
                    </a:p>
                  </a:txBody>
                  <a:tcPr anchor="ctr"/>
                </a:tc>
                <a:tc>
                  <a:txBody>
                    <a:bodyPr/>
                    <a:lstStyle/>
                    <a:p>
                      <a:pPr algn="ctr"/>
                      <a:r>
                        <a:rPr lang="es-AR" dirty="0"/>
                        <a:t>CASOS</a:t>
                      </a:r>
                    </a:p>
                    <a:p>
                      <a:pPr algn="ctr"/>
                      <a:r>
                        <a:rPr lang="es-AR" dirty="0"/>
                        <a:t>(N= 178)</a:t>
                      </a:r>
                    </a:p>
                  </a:txBody>
                  <a:tcPr anchor="ctr"/>
                </a:tc>
                <a:tc>
                  <a:txBody>
                    <a:bodyPr/>
                    <a:lstStyle/>
                    <a:p>
                      <a:pPr algn="ctr"/>
                      <a:r>
                        <a:rPr lang="es-AR" dirty="0"/>
                        <a:t>CONTROLES</a:t>
                      </a:r>
                    </a:p>
                    <a:p>
                      <a:pPr algn="ctr"/>
                      <a:r>
                        <a:rPr lang="es-AR" dirty="0"/>
                        <a:t>(N= 48)</a:t>
                      </a:r>
                    </a:p>
                  </a:txBody>
                  <a:tcPr anchor="ctr"/>
                </a:tc>
                <a:extLst>
                  <a:ext uri="{0D108BD9-81ED-4DB2-BD59-A6C34878D82A}">
                    <a16:rowId xmlns:a16="http://schemas.microsoft.com/office/drawing/2014/main" val="10000"/>
                  </a:ext>
                </a:extLst>
              </a:tr>
              <a:tr h="720084">
                <a:tc>
                  <a:txBody>
                    <a:bodyPr/>
                    <a:lstStyle/>
                    <a:p>
                      <a:pPr algn="ctr"/>
                      <a:r>
                        <a:rPr lang="es-AR" dirty="0"/>
                        <a:t>RENAL (%)</a:t>
                      </a:r>
                    </a:p>
                  </a:txBody>
                  <a:tcPr anchor="ctr"/>
                </a:tc>
                <a:tc>
                  <a:txBody>
                    <a:bodyPr/>
                    <a:lstStyle/>
                    <a:p>
                      <a:pPr algn="ctr"/>
                      <a:r>
                        <a:rPr lang="es-AR" dirty="0"/>
                        <a:t>6,7</a:t>
                      </a:r>
                    </a:p>
                  </a:txBody>
                  <a:tcPr anchor="ctr"/>
                </a:tc>
                <a:tc>
                  <a:txBody>
                    <a:bodyPr/>
                    <a:lstStyle/>
                    <a:p>
                      <a:pPr algn="ctr"/>
                      <a:r>
                        <a:rPr lang="es-AR" dirty="0"/>
                        <a:t>0</a:t>
                      </a:r>
                    </a:p>
                  </a:txBody>
                  <a:tcPr anchor="ctr"/>
                </a:tc>
                <a:extLst>
                  <a:ext uri="{0D108BD9-81ED-4DB2-BD59-A6C34878D82A}">
                    <a16:rowId xmlns:a16="http://schemas.microsoft.com/office/drawing/2014/main" val="10001"/>
                  </a:ext>
                </a:extLst>
              </a:tr>
              <a:tr h="720084">
                <a:tc>
                  <a:txBody>
                    <a:bodyPr/>
                    <a:lstStyle/>
                    <a:p>
                      <a:pPr algn="ctr"/>
                      <a:r>
                        <a:rPr lang="es-AR" dirty="0"/>
                        <a:t>MUSCULAR (%)</a:t>
                      </a:r>
                    </a:p>
                  </a:txBody>
                  <a:tcPr anchor="ctr"/>
                </a:tc>
                <a:tc>
                  <a:txBody>
                    <a:bodyPr/>
                    <a:lstStyle/>
                    <a:p>
                      <a:pPr algn="ctr"/>
                      <a:r>
                        <a:rPr lang="es-AR" dirty="0"/>
                        <a:t>2,2</a:t>
                      </a:r>
                    </a:p>
                  </a:txBody>
                  <a:tcPr anchor="ctr"/>
                </a:tc>
                <a:tc>
                  <a:txBody>
                    <a:bodyPr/>
                    <a:lstStyle/>
                    <a:p>
                      <a:pPr algn="ctr"/>
                      <a:r>
                        <a:rPr lang="es-AR" dirty="0"/>
                        <a:t>0</a:t>
                      </a:r>
                    </a:p>
                  </a:txBody>
                  <a:tcPr anchor="ctr"/>
                </a:tc>
                <a:extLst>
                  <a:ext uri="{0D108BD9-81ED-4DB2-BD59-A6C34878D82A}">
                    <a16:rowId xmlns:a16="http://schemas.microsoft.com/office/drawing/2014/main" val="10002"/>
                  </a:ext>
                </a:extLst>
              </a:tr>
              <a:tr h="720084">
                <a:tc>
                  <a:txBody>
                    <a:bodyPr/>
                    <a:lstStyle/>
                    <a:p>
                      <a:pPr algn="ctr"/>
                      <a:r>
                        <a:rPr lang="es-AR" dirty="0"/>
                        <a:t>SNC (%)</a:t>
                      </a:r>
                    </a:p>
                  </a:txBody>
                  <a:tcPr anchor="ctr"/>
                </a:tc>
                <a:tc>
                  <a:txBody>
                    <a:bodyPr/>
                    <a:lstStyle/>
                    <a:p>
                      <a:pPr algn="ctr"/>
                      <a:r>
                        <a:rPr lang="es-AR" dirty="0"/>
                        <a:t>1,1</a:t>
                      </a:r>
                    </a:p>
                  </a:txBody>
                  <a:tcPr anchor="ctr"/>
                </a:tc>
                <a:tc>
                  <a:txBody>
                    <a:bodyPr/>
                    <a:lstStyle/>
                    <a:p>
                      <a:pPr algn="ctr"/>
                      <a:r>
                        <a:rPr lang="es-AR" dirty="0"/>
                        <a:t>0</a:t>
                      </a:r>
                    </a:p>
                  </a:txBody>
                  <a:tcPr anchor="ctr"/>
                </a:tc>
                <a:extLst>
                  <a:ext uri="{0D108BD9-81ED-4DB2-BD59-A6C34878D82A}">
                    <a16:rowId xmlns:a16="http://schemas.microsoft.com/office/drawing/2014/main" val="10003"/>
                  </a:ext>
                </a:extLst>
              </a:tr>
              <a:tr h="720084">
                <a:tc>
                  <a:txBody>
                    <a:bodyPr/>
                    <a:lstStyle/>
                    <a:p>
                      <a:pPr algn="ctr"/>
                      <a:r>
                        <a:rPr lang="es-AR" dirty="0"/>
                        <a:t>SNP (%)</a:t>
                      </a:r>
                    </a:p>
                  </a:txBody>
                  <a:tcPr anchor="ctr"/>
                </a:tc>
                <a:tc>
                  <a:txBody>
                    <a:bodyPr/>
                    <a:lstStyle/>
                    <a:p>
                      <a:pPr algn="ctr"/>
                      <a:r>
                        <a:rPr lang="es-AR" dirty="0"/>
                        <a:t>16,8</a:t>
                      </a:r>
                    </a:p>
                  </a:txBody>
                  <a:tcPr anchor="ctr"/>
                </a:tc>
                <a:tc>
                  <a:txBody>
                    <a:bodyPr/>
                    <a:lstStyle/>
                    <a:p>
                      <a:pPr algn="ctr"/>
                      <a:r>
                        <a:rPr lang="es-AR" dirty="0"/>
                        <a:t>6,25</a:t>
                      </a:r>
                    </a:p>
                  </a:txBody>
                  <a:tcPr anchor="ctr"/>
                </a:tc>
                <a:extLst>
                  <a:ext uri="{0D108BD9-81ED-4DB2-BD59-A6C34878D82A}">
                    <a16:rowId xmlns:a16="http://schemas.microsoft.com/office/drawing/2014/main" val="10004"/>
                  </a:ext>
                </a:extLst>
              </a:tr>
              <a:tr h="720084">
                <a:tc>
                  <a:txBody>
                    <a:bodyPr/>
                    <a:lstStyle/>
                    <a:p>
                      <a:pPr algn="ctr"/>
                      <a:r>
                        <a:rPr lang="es-AR" dirty="0"/>
                        <a:t>HEMATOLÓGICO (%)</a:t>
                      </a:r>
                    </a:p>
                  </a:txBody>
                  <a:tcPr anchor="ctr"/>
                </a:tc>
                <a:tc>
                  <a:txBody>
                    <a:bodyPr/>
                    <a:lstStyle/>
                    <a:p>
                      <a:pPr algn="ctr"/>
                      <a:r>
                        <a:rPr lang="es-AR" dirty="0"/>
                        <a:t>19,6</a:t>
                      </a:r>
                    </a:p>
                  </a:txBody>
                  <a:tcPr anchor="ctr"/>
                </a:tc>
                <a:tc>
                  <a:txBody>
                    <a:bodyPr/>
                    <a:lstStyle/>
                    <a:p>
                      <a:pPr algn="ctr"/>
                      <a:r>
                        <a:rPr lang="es-AR" dirty="0"/>
                        <a:t>2,0</a:t>
                      </a:r>
                    </a:p>
                  </a:txBody>
                  <a:tcPr anchor="ctr"/>
                </a:tc>
                <a:extLst>
                  <a:ext uri="{0D108BD9-81ED-4DB2-BD59-A6C34878D82A}">
                    <a16:rowId xmlns:a16="http://schemas.microsoft.com/office/drawing/2014/main" val="10005"/>
                  </a:ext>
                </a:extLst>
              </a:tr>
              <a:tr h="720084">
                <a:tc>
                  <a:txBody>
                    <a:bodyPr/>
                    <a:lstStyle/>
                    <a:p>
                      <a:pPr algn="ctr"/>
                      <a:r>
                        <a:rPr lang="es-AR" dirty="0"/>
                        <a:t>BIOLÓGICO (%)</a:t>
                      </a:r>
                    </a:p>
                  </a:txBody>
                  <a:tcPr anchor="ctr"/>
                </a:tc>
                <a:tc>
                  <a:txBody>
                    <a:bodyPr/>
                    <a:lstStyle/>
                    <a:p>
                      <a:pPr algn="ctr"/>
                      <a:r>
                        <a:rPr lang="es-AR" dirty="0"/>
                        <a:t>39,3</a:t>
                      </a:r>
                    </a:p>
                  </a:txBody>
                  <a:tcPr anchor="ctr"/>
                </a:tc>
                <a:tc>
                  <a:txBody>
                    <a:bodyPr/>
                    <a:lstStyle/>
                    <a:p>
                      <a:pPr algn="ctr"/>
                      <a:r>
                        <a:rPr lang="es-AR" dirty="0"/>
                        <a:t>4,1</a:t>
                      </a:r>
                    </a:p>
                  </a:txBody>
                  <a:tcPr anchor="ctr"/>
                </a:tc>
                <a:extLst>
                  <a:ext uri="{0D108BD9-81ED-4DB2-BD59-A6C34878D82A}">
                    <a16:rowId xmlns:a16="http://schemas.microsoft.com/office/drawing/2014/main" val="10006"/>
                  </a:ext>
                </a:extLst>
              </a:tr>
            </a:tbl>
          </a:graphicData>
        </a:graphic>
      </p:graphicFrame>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37389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3818431383"/>
              </p:ext>
            </p:extLst>
          </p:nvPr>
        </p:nvGraphicFramePr>
        <p:xfrm>
          <a:off x="1043608" y="1772816"/>
          <a:ext cx="7643811" cy="4729135"/>
        </p:xfrm>
        <a:graphic>
          <a:graphicData uri="http://schemas.openxmlformats.org/drawingml/2006/table">
            <a:tbl>
              <a:tblPr firstRow="1" firstCol="1" bandRow="1">
                <a:tableStyleId>{5C22544A-7EE6-4342-B048-85BDC9FD1C3A}</a:tableStyleId>
              </a:tblPr>
              <a:tblGrid>
                <a:gridCol w="2547937">
                  <a:extLst>
                    <a:ext uri="{9D8B030D-6E8A-4147-A177-3AD203B41FA5}">
                      <a16:colId xmlns:a16="http://schemas.microsoft.com/office/drawing/2014/main" val="20000"/>
                    </a:ext>
                  </a:extLst>
                </a:gridCol>
                <a:gridCol w="2547937">
                  <a:extLst>
                    <a:ext uri="{9D8B030D-6E8A-4147-A177-3AD203B41FA5}">
                      <a16:colId xmlns:a16="http://schemas.microsoft.com/office/drawing/2014/main" val="20001"/>
                    </a:ext>
                  </a:extLst>
                </a:gridCol>
                <a:gridCol w="2547937">
                  <a:extLst>
                    <a:ext uri="{9D8B030D-6E8A-4147-A177-3AD203B41FA5}">
                      <a16:colId xmlns:a16="http://schemas.microsoft.com/office/drawing/2014/main" val="20002"/>
                    </a:ext>
                  </a:extLst>
                </a:gridCol>
              </a:tblGrid>
              <a:tr h="708083">
                <a:tc>
                  <a:txBody>
                    <a:bodyPr/>
                    <a:lstStyle/>
                    <a:p>
                      <a:endParaRPr lang="es-AR" dirty="0"/>
                    </a:p>
                  </a:txBody>
                  <a:tcPr/>
                </a:tc>
                <a:tc>
                  <a:txBody>
                    <a:bodyPr/>
                    <a:lstStyle/>
                    <a:p>
                      <a:pPr algn="ctr"/>
                      <a:r>
                        <a:rPr lang="es-AR" sz="2400" dirty="0"/>
                        <a:t>VALOR</a:t>
                      </a:r>
                    </a:p>
                  </a:txBody>
                  <a:tcPr anchor="ctr"/>
                </a:tc>
                <a:tc>
                  <a:txBody>
                    <a:bodyPr/>
                    <a:lstStyle/>
                    <a:p>
                      <a:pPr algn="ctr"/>
                      <a:r>
                        <a:rPr lang="es-AR" sz="2800" dirty="0"/>
                        <a:t>(IC 95%)</a:t>
                      </a:r>
                    </a:p>
                  </a:txBody>
                  <a:tcPr anchor="ctr"/>
                </a:tc>
                <a:extLst>
                  <a:ext uri="{0D108BD9-81ED-4DB2-BD59-A6C34878D82A}">
                    <a16:rowId xmlns:a16="http://schemas.microsoft.com/office/drawing/2014/main" val="10000"/>
                  </a:ext>
                </a:extLst>
              </a:tr>
              <a:tr h="708083">
                <a:tc>
                  <a:txBody>
                    <a:bodyPr/>
                    <a:lstStyle/>
                    <a:p>
                      <a:pPr algn="ctr"/>
                      <a:r>
                        <a:rPr lang="es-AR" sz="2800" dirty="0"/>
                        <a:t>SENSIBILIDAD</a:t>
                      </a:r>
                    </a:p>
                  </a:txBody>
                  <a:tcPr anchor="ctr"/>
                </a:tc>
                <a:tc>
                  <a:txBody>
                    <a:bodyPr/>
                    <a:lstStyle/>
                    <a:p>
                      <a:pPr algn="ctr"/>
                      <a:r>
                        <a:rPr lang="es-AR" sz="2800" dirty="0"/>
                        <a:t>94,9%</a:t>
                      </a:r>
                    </a:p>
                  </a:txBody>
                  <a:tcPr anchor="ctr"/>
                </a:tc>
                <a:tc>
                  <a:txBody>
                    <a:bodyPr/>
                    <a:lstStyle/>
                    <a:p>
                      <a:pPr algn="ctr"/>
                      <a:r>
                        <a:rPr lang="es-AR" sz="2800" dirty="0"/>
                        <a:t>(92,1 - 97,8%)</a:t>
                      </a:r>
                    </a:p>
                  </a:txBody>
                  <a:tcPr anchor="ctr"/>
                </a:tc>
                <a:extLst>
                  <a:ext uri="{0D108BD9-81ED-4DB2-BD59-A6C34878D82A}">
                    <a16:rowId xmlns:a16="http://schemas.microsoft.com/office/drawing/2014/main" val="10001"/>
                  </a:ext>
                </a:extLst>
              </a:tr>
              <a:tr h="708083">
                <a:tc>
                  <a:txBody>
                    <a:bodyPr/>
                    <a:lstStyle/>
                    <a:p>
                      <a:pPr algn="ctr"/>
                      <a:r>
                        <a:rPr lang="es-AR" sz="2800" dirty="0"/>
                        <a:t>ESPECIFICIDAD</a:t>
                      </a:r>
                    </a:p>
                  </a:txBody>
                  <a:tcPr anchor="ctr"/>
                </a:tc>
                <a:tc>
                  <a:txBody>
                    <a:bodyPr/>
                    <a:lstStyle/>
                    <a:p>
                      <a:pPr algn="ctr"/>
                      <a:r>
                        <a:rPr lang="es-AR" sz="2800" dirty="0"/>
                        <a:t>95,8%</a:t>
                      </a:r>
                    </a:p>
                  </a:txBody>
                  <a:tcPr anchor="ctr"/>
                </a:tc>
                <a:tc>
                  <a:txBody>
                    <a:bodyPr/>
                    <a:lstStyle/>
                    <a:p>
                      <a:pPr algn="ctr"/>
                      <a:r>
                        <a:rPr lang="es-AR" sz="2800" dirty="0"/>
                        <a:t>(93,2</a:t>
                      </a:r>
                      <a:r>
                        <a:rPr lang="es-AR" sz="2800" baseline="0" dirty="0"/>
                        <a:t> – 98,4%)</a:t>
                      </a:r>
                      <a:endParaRPr lang="es-AR" sz="2800" dirty="0"/>
                    </a:p>
                  </a:txBody>
                  <a:tcPr anchor="ctr"/>
                </a:tc>
                <a:extLst>
                  <a:ext uri="{0D108BD9-81ED-4DB2-BD59-A6C34878D82A}">
                    <a16:rowId xmlns:a16="http://schemas.microsoft.com/office/drawing/2014/main" val="10002"/>
                  </a:ext>
                </a:extLst>
              </a:tr>
              <a:tr h="708083">
                <a:tc>
                  <a:txBody>
                    <a:bodyPr/>
                    <a:lstStyle/>
                    <a:p>
                      <a:pPr algn="ctr"/>
                      <a:r>
                        <a:rPr lang="es-AR" sz="2800" dirty="0"/>
                        <a:t>VPP</a:t>
                      </a:r>
                    </a:p>
                  </a:txBody>
                  <a:tcPr anchor="ctr"/>
                </a:tc>
                <a:tc>
                  <a:txBody>
                    <a:bodyPr/>
                    <a:lstStyle/>
                    <a:p>
                      <a:pPr algn="ctr"/>
                      <a:r>
                        <a:rPr lang="es-AR" sz="2800" dirty="0"/>
                        <a:t>98,8%</a:t>
                      </a:r>
                    </a:p>
                  </a:txBody>
                  <a:tcPr anchor="ctr"/>
                </a:tc>
                <a:tc>
                  <a:txBody>
                    <a:bodyPr/>
                    <a:lstStyle/>
                    <a:p>
                      <a:pPr algn="ctr"/>
                      <a:r>
                        <a:rPr lang="es-AR" sz="2800" dirty="0"/>
                        <a:t>(97,4 – 100%)</a:t>
                      </a:r>
                    </a:p>
                  </a:txBody>
                  <a:tcPr anchor="ctr"/>
                </a:tc>
                <a:extLst>
                  <a:ext uri="{0D108BD9-81ED-4DB2-BD59-A6C34878D82A}">
                    <a16:rowId xmlns:a16="http://schemas.microsoft.com/office/drawing/2014/main" val="10003"/>
                  </a:ext>
                </a:extLst>
              </a:tr>
              <a:tr h="708083">
                <a:tc>
                  <a:txBody>
                    <a:bodyPr/>
                    <a:lstStyle/>
                    <a:p>
                      <a:pPr algn="ctr"/>
                      <a:r>
                        <a:rPr lang="es-AR" sz="2800" dirty="0"/>
                        <a:t>VPN</a:t>
                      </a:r>
                    </a:p>
                  </a:txBody>
                  <a:tcPr anchor="ctr"/>
                </a:tc>
                <a:tc>
                  <a:txBody>
                    <a:bodyPr/>
                    <a:lstStyle/>
                    <a:p>
                      <a:pPr algn="ctr"/>
                      <a:r>
                        <a:rPr lang="es-AR" sz="2800" dirty="0"/>
                        <a:t>83,6%</a:t>
                      </a:r>
                    </a:p>
                  </a:txBody>
                  <a:tcPr anchor="ctr"/>
                </a:tc>
                <a:tc>
                  <a:txBody>
                    <a:bodyPr/>
                    <a:lstStyle/>
                    <a:p>
                      <a:pPr algn="ctr"/>
                      <a:r>
                        <a:rPr lang="es-AR" sz="2800" dirty="0"/>
                        <a:t>(78,8 – 88,4%)</a:t>
                      </a:r>
                    </a:p>
                  </a:txBody>
                  <a:tcPr anchor="ctr"/>
                </a:tc>
                <a:extLst>
                  <a:ext uri="{0D108BD9-81ED-4DB2-BD59-A6C34878D82A}">
                    <a16:rowId xmlns:a16="http://schemas.microsoft.com/office/drawing/2014/main" val="10004"/>
                  </a:ext>
                </a:extLst>
              </a:tr>
              <a:tr h="708083">
                <a:tc>
                  <a:txBody>
                    <a:bodyPr/>
                    <a:lstStyle/>
                    <a:p>
                      <a:pPr algn="ctr"/>
                      <a:r>
                        <a:rPr lang="es-AR" sz="2400" dirty="0"/>
                        <a:t>RAZON DE VEROSIMILITUD POSITIVA</a:t>
                      </a:r>
                    </a:p>
                  </a:txBody>
                  <a:tcPr anchor="ctr"/>
                </a:tc>
                <a:tc>
                  <a:txBody>
                    <a:bodyPr/>
                    <a:lstStyle/>
                    <a:p>
                      <a:pPr algn="ctr"/>
                      <a:r>
                        <a:rPr lang="es-AR" sz="2800" dirty="0"/>
                        <a:t>22,7</a:t>
                      </a:r>
                    </a:p>
                  </a:txBody>
                  <a:tcPr anchor="ctr"/>
                </a:tc>
                <a:tc>
                  <a:txBody>
                    <a:bodyPr/>
                    <a:lstStyle/>
                    <a:p>
                      <a:pPr algn="ctr"/>
                      <a:r>
                        <a:rPr lang="es-AR" sz="2800" dirty="0"/>
                        <a:t>(13,6 – 62,7)</a:t>
                      </a:r>
                    </a:p>
                  </a:txBody>
                  <a:tcPr anchor="ctr"/>
                </a:tc>
                <a:extLst>
                  <a:ext uri="{0D108BD9-81ED-4DB2-BD59-A6C34878D82A}">
                    <a16:rowId xmlns:a16="http://schemas.microsoft.com/office/drawing/2014/main" val="10005"/>
                  </a:ext>
                </a:extLst>
              </a:tr>
            </a:tbl>
          </a:graphicData>
        </a:graphic>
      </p:graphicFrame>
      <p:sp>
        <p:nvSpPr>
          <p:cNvPr id="16" name="Elipse 15"/>
          <p:cNvSpPr/>
          <p:nvPr/>
        </p:nvSpPr>
        <p:spPr>
          <a:xfrm>
            <a:off x="4109120" y="5574172"/>
            <a:ext cx="1512168" cy="648072"/>
          </a:xfrm>
          <a:prstGeom prst="ellipse">
            <a:avLst/>
          </a:prstGeom>
          <a:noFill/>
          <a:ln w="28575">
            <a:solidFill>
              <a:srgbClr val="FF0000"/>
            </a:solidFill>
          </a:ln>
        </p:spPr>
        <p:txBody>
          <a:bodyPr wrap="square" rtlCol="0" anchor="ctr">
            <a:spAutoFit/>
          </a:bodyPr>
          <a:lstStyle/>
          <a:p>
            <a:pPr algn="ctr"/>
            <a:endParaRPr lang="es-AR" b="1" dirty="0"/>
          </a:p>
        </p:txBody>
      </p:sp>
      <p:sp>
        <p:nvSpPr>
          <p:cNvPr id="2" name="Elipse 1"/>
          <p:cNvSpPr/>
          <p:nvPr/>
        </p:nvSpPr>
        <p:spPr>
          <a:xfrm>
            <a:off x="4067944" y="2492896"/>
            <a:ext cx="1512168" cy="648072"/>
          </a:xfrm>
          <a:prstGeom prst="ellipse">
            <a:avLst/>
          </a:prstGeom>
          <a:noFill/>
          <a:ln w="28575">
            <a:solidFill>
              <a:srgbClr val="FF0000"/>
            </a:solidFill>
          </a:ln>
        </p:spPr>
        <p:txBody>
          <a:bodyPr wrap="square" rtlCol="0" anchor="ctr">
            <a:spAutoFit/>
          </a:bodyPr>
          <a:lstStyle/>
          <a:p>
            <a:pPr algn="ctr"/>
            <a:endParaRPr lang="es-AR" b="1" dirty="0"/>
          </a:p>
        </p:txBody>
      </p:sp>
      <p:sp>
        <p:nvSpPr>
          <p:cNvPr id="12" name="Elipse 11"/>
          <p:cNvSpPr/>
          <p:nvPr/>
        </p:nvSpPr>
        <p:spPr>
          <a:xfrm>
            <a:off x="4067944" y="3212976"/>
            <a:ext cx="1512168" cy="648072"/>
          </a:xfrm>
          <a:prstGeom prst="ellipse">
            <a:avLst/>
          </a:prstGeom>
          <a:noFill/>
          <a:ln w="28575">
            <a:solidFill>
              <a:srgbClr val="FF0000"/>
            </a:solidFill>
          </a:ln>
        </p:spPr>
        <p:txBody>
          <a:bodyPr wrap="square" rtlCol="0" anchor="ctr">
            <a:spAutoFit/>
          </a:bodyPr>
          <a:lstStyle/>
          <a:p>
            <a:pPr algn="ctr"/>
            <a:endParaRPr lang="es-AR" b="1" dirty="0"/>
          </a:p>
        </p:txBody>
      </p:sp>
      <p:sp>
        <p:nvSpPr>
          <p:cNvPr id="14" name="Elipse 13"/>
          <p:cNvSpPr/>
          <p:nvPr/>
        </p:nvSpPr>
        <p:spPr>
          <a:xfrm>
            <a:off x="4109120" y="3933056"/>
            <a:ext cx="1512168" cy="648072"/>
          </a:xfrm>
          <a:prstGeom prst="ellipse">
            <a:avLst/>
          </a:prstGeom>
          <a:noFill/>
          <a:ln w="28575">
            <a:solidFill>
              <a:srgbClr val="FF0000"/>
            </a:solidFill>
          </a:ln>
        </p:spPr>
        <p:txBody>
          <a:bodyPr wrap="square" rtlCol="0" anchor="ctr">
            <a:spAutoFit/>
          </a:bodyPr>
          <a:lstStyle/>
          <a:p>
            <a:pPr algn="ctr"/>
            <a:endParaRPr lang="es-AR" b="1" dirty="0"/>
          </a:p>
        </p:txBody>
      </p:sp>
      <p:sp>
        <p:nvSpPr>
          <p:cNvPr id="15" name="Elipse 14"/>
          <p:cNvSpPr/>
          <p:nvPr/>
        </p:nvSpPr>
        <p:spPr>
          <a:xfrm>
            <a:off x="4109120" y="4646394"/>
            <a:ext cx="1512168" cy="648072"/>
          </a:xfrm>
          <a:prstGeom prst="ellipse">
            <a:avLst/>
          </a:prstGeom>
          <a:noFill/>
          <a:ln w="28575">
            <a:solidFill>
              <a:srgbClr val="FF0000"/>
            </a:solidFill>
          </a:ln>
        </p:spPr>
        <p:txBody>
          <a:bodyPr wrap="square" rtlCol="0" anchor="ctr">
            <a:spAutoFit/>
          </a:bodyPr>
          <a:lstStyle/>
          <a:p>
            <a:pPr algn="ctr"/>
            <a:endParaRPr lang="es-AR" b="1" dirty="0"/>
          </a:p>
        </p:txBody>
      </p:sp>
      <p:pic>
        <p:nvPicPr>
          <p:cNvPr id="19" name="Imagen 18"/>
          <p:cNvPicPr>
            <a:picLocks noChangeAspect="1"/>
          </p:cNvPicPr>
          <p:nvPr/>
        </p:nvPicPr>
        <p:blipFill>
          <a:blip r:embed="rId2"/>
          <a:stretch>
            <a:fillRect/>
          </a:stretch>
        </p:blipFill>
        <p:spPr>
          <a:xfrm>
            <a:off x="1014028" y="2560990"/>
            <a:ext cx="7619999" cy="3152786"/>
          </a:xfrm>
          <a:prstGeom prst="rect">
            <a:avLst/>
          </a:prstGeom>
        </p:spPr>
      </p:pic>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RESULTADOS</a:t>
            </a:r>
          </a:p>
        </p:txBody>
      </p:sp>
      <p:pic>
        <p:nvPicPr>
          <p:cNvPr id="8" name="Imagen 7"/>
          <p:cNvPicPr>
            <a:picLocks noChangeAspect="1"/>
          </p:cNvPicPr>
          <p:nvPr/>
        </p:nvPicPr>
        <p:blipFill>
          <a:blip r:embed="rId4"/>
          <a:stretch>
            <a:fillRect/>
          </a:stretch>
        </p:blipFill>
        <p:spPr>
          <a:xfrm>
            <a:off x="-27548" y="1010838"/>
            <a:ext cx="927140" cy="489512"/>
          </a:xfrm>
          <a:prstGeom prst="rect">
            <a:avLst/>
          </a:prstGeom>
        </p:spPr>
      </p:pic>
      <p:pic>
        <p:nvPicPr>
          <p:cNvPr id="9" name="Imagen 8"/>
          <p:cNvPicPr>
            <a:picLocks noChangeAspect="1"/>
          </p:cNvPicPr>
          <p:nvPr/>
        </p:nvPicPr>
        <p:blipFill>
          <a:blip r:embed="rId5"/>
          <a:stretch>
            <a:fillRect/>
          </a:stretch>
        </p:blipFill>
        <p:spPr>
          <a:xfrm>
            <a:off x="1" y="1500350"/>
            <a:ext cx="899592" cy="895594"/>
          </a:xfrm>
          <a:prstGeom prst="rect">
            <a:avLst/>
          </a:prstGeom>
        </p:spPr>
      </p:pic>
      <p:pic>
        <p:nvPicPr>
          <p:cNvPr id="20" name="Marcador de contenido 1"/>
          <p:cNvPicPr>
            <a:picLocks noChangeAspect="1"/>
          </p:cNvPicPr>
          <p:nvPr/>
        </p:nvPicPr>
        <p:blipFill>
          <a:blip r:embed="rId6"/>
          <a:stretch>
            <a:fillRect/>
          </a:stretch>
        </p:blipFill>
        <p:spPr>
          <a:xfrm>
            <a:off x="2021650" y="2453217"/>
            <a:ext cx="5687108" cy="3378893"/>
          </a:xfrm>
          <a:prstGeom prst="rect">
            <a:avLst/>
          </a:prstGeom>
        </p:spPr>
      </p:pic>
    </p:spTree>
    <p:extLst>
      <p:ext uri="{BB962C8B-B14F-4D97-AF65-F5344CB8AC3E}">
        <p14:creationId xmlns:p14="http://schemas.microsoft.com/office/powerpoint/2010/main" val="38056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2000"/>
                                        <p:tgtEl>
                                          <p:spTgt spid="19"/>
                                        </p:tgtEl>
                                      </p:cBhvr>
                                    </p:animEffect>
                                    <p:set>
                                      <p:cBhvr>
                                        <p:cTn id="31" dur="1" fill="hold">
                                          <p:stCondLst>
                                            <p:cond delay="1999"/>
                                          </p:stCondLst>
                                        </p:cTn>
                                        <p:tgtEl>
                                          <p:spTgt spid="19"/>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2000"/>
                                        <p:tgtEl>
                                          <p:spTgt spid="20"/>
                                        </p:tgtEl>
                                      </p:cBhvr>
                                    </p:animEffect>
                                    <p:set>
                                      <p:cBhvr>
                                        <p:cTn id="34" dur="1" fill="hold">
                                          <p:stCondLst>
                                            <p:cond delay="19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2"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CONCLUSIÓN</a:t>
            </a:r>
          </a:p>
        </p:txBody>
      </p:sp>
      <p:sp>
        <p:nvSpPr>
          <p:cNvPr id="14" name="Marcador de contenido 13"/>
          <p:cNvSpPr>
            <a:spLocks noGrp="1"/>
          </p:cNvSpPr>
          <p:nvPr>
            <p:ph idx="1"/>
          </p:nvPr>
        </p:nvSpPr>
        <p:spPr>
          <a:xfrm>
            <a:off x="1043608" y="1628800"/>
            <a:ext cx="7643192" cy="4497363"/>
          </a:xfrm>
        </p:spPr>
        <p:txBody>
          <a:bodyPr>
            <a:normAutofit fontScale="92500" lnSpcReduction="20000"/>
          </a:bodyPr>
          <a:lstStyle/>
          <a:p>
            <a:pPr algn="just">
              <a:buFont typeface="Wingdings" panose="05000000000000000000" pitchFamily="2" charset="2"/>
              <a:buChar char="Ø"/>
            </a:pPr>
            <a:r>
              <a:rPr lang="es-AR" dirty="0"/>
              <a:t>Los nuevos criterios clasificatorios mostraron una buen desempeño en un grupo de centros nacionales.</a:t>
            </a:r>
          </a:p>
          <a:p>
            <a:pPr algn="just">
              <a:buFont typeface="Wingdings" panose="05000000000000000000" pitchFamily="2" charset="2"/>
              <a:buChar char="Ø"/>
            </a:pPr>
            <a:endParaRPr lang="es-AR" dirty="0"/>
          </a:p>
          <a:p>
            <a:pPr algn="just">
              <a:buFont typeface="Wingdings" panose="05000000000000000000" pitchFamily="2" charset="2"/>
              <a:buChar char="Ø"/>
            </a:pPr>
            <a:r>
              <a:rPr lang="es-AR" dirty="0"/>
              <a:t>Permiten clasificar a aquellos pacientes que debutan con manifestaciones extra-glandulares.</a:t>
            </a:r>
          </a:p>
          <a:p>
            <a:pPr marL="0" indent="0" algn="just">
              <a:buNone/>
            </a:pPr>
            <a:endParaRPr lang="es-AR" dirty="0"/>
          </a:p>
          <a:p>
            <a:pPr algn="just">
              <a:buFont typeface="Wingdings" panose="05000000000000000000" pitchFamily="2" charset="2"/>
              <a:buChar char="Ø"/>
            </a:pPr>
            <a:r>
              <a:rPr lang="es-AR" dirty="0"/>
              <a:t>Desempeño comparable a los precedentes americanos-europeos 2002 y ACR 2012.</a:t>
            </a:r>
          </a:p>
          <a:p>
            <a:pPr marL="0" indent="0" algn="just">
              <a:buNone/>
            </a:pPr>
            <a:endParaRPr lang="es-AR" dirty="0"/>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1586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1000"/>
                                        <p:tgtEl>
                                          <p:spTgt spid="14">
                                            <p:txEl>
                                              <p:pRg st="4" end="4"/>
                                            </p:txEl>
                                          </p:spTgt>
                                        </p:tgtEl>
                                      </p:cBhvr>
                                    </p:animEffect>
                                    <p:anim calcmode="lin" valueType="num">
                                      <p:cBhvr>
                                        <p:cTn id="2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aludbucaldentaid.com/uploads/articles/15_23122014163751_SB19_pag10_1024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0222" y="2492896"/>
            <a:ext cx="3034009" cy="30340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rtve.es/v/18079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254" y="2837590"/>
            <a:ext cx="4168216" cy="234462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INTRODUCCIÓN</a:t>
            </a:r>
          </a:p>
        </p:txBody>
      </p:sp>
      <p:pic>
        <p:nvPicPr>
          <p:cNvPr id="16" name="Imagen 15"/>
          <p:cNvPicPr>
            <a:picLocks noChangeAspect="1"/>
          </p:cNvPicPr>
          <p:nvPr/>
        </p:nvPicPr>
        <p:blipFill>
          <a:blip r:embed="rId6"/>
          <a:stretch>
            <a:fillRect/>
          </a:stretch>
        </p:blipFill>
        <p:spPr>
          <a:xfrm>
            <a:off x="-27548" y="1010838"/>
            <a:ext cx="927140" cy="489512"/>
          </a:xfrm>
          <a:prstGeom prst="rect">
            <a:avLst/>
          </a:prstGeom>
        </p:spPr>
      </p:pic>
      <p:pic>
        <p:nvPicPr>
          <p:cNvPr id="17" name="Imagen 16"/>
          <p:cNvPicPr>
            <a:picLocks noChangeAspect="1"/>
          </p:cNvPicPr>
          <p:nvPr/>
        </p:nvPicPr>
        <p:blipFill>
          <a:blip r:embed="rId7"/>
          <a:stretch>
            <a:fillRect/>
          </a:stretch>
        </p:blipFill>
        <p:spPr>
          <a:xfrm>
            <a:off x="0" y="1500350"/>
            <a:ext cx="996977" cy="992546"/>
          </a:xfrm>
          <a:prstGeom prst="rect">
            <a:avLst/>
          </a:prstGeom>
        </p:spPr>
      </p:pic>
      <p:pic>
        <p:nvPicPr>
          <p:cNvPr id="11" name="Marcador de contenido 3"/>
          <p:cNvPicPr>
            <a:picLocks noGrp="1" noChangeAspect="1"/>
          </p:cNvPicPr>
          <p:nvPr>
            <p:ph idx="1"/>
          </p:nvPr>
        </p:nvPicPr>
        <p:blipFill>
          <a:blip r:embed="rId8"/>
          <a:stretch>
            <a:fillRect/>
          </a:stretch>
        </p:blipFill>
        <p:spPr>
          <a:xfrm>
            <a:off x="3725437" y="1478896"/>
            <a:ext cx="2642179" cy="2271686"/>
          </a:xfrm>
          <a:prstGeom prst="rect">
            <a:avLst/>
          </a:prstGeom>
        </p:spPr>
      </p:pic>
      <p:pic>
        <p:nvPicPr>
          <p:cNvPr id="12" name="Imagen 11"/>
          <p:cNvPicPr>
            <a:picLocks noChangeAspect="1"/>
          </p:cNvPicPr>
          <p:nvPr/>
        </p:nvPicPr>
        <p:blipFill>
          <a:blip r:embed="rId9"/>
          <a:stretch>
            <a:fillRect/>
          </a:stretch>
        </p:blipFill>
        <p:spPr>
          <a:xfrm>
            <a:off x="1068723" y="1478896"/>
            <a:ext cx="2646217" cy="1984663"/>
          </a:xfrm>
          <a:prstGeom prst="rect">
            <a:avLst/>
          </a:prstGeom>
        </p:spPr>
      </p:pic>
      <p:pic>
        <p:nvPicPr>
          <p:cNvPr id="1030" name="Picture 6" descr="https://artritisreumatoid.files.wordpress.com/2014/06/artriti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9220" y="3463559"/>
            <a:ext cx="2646217" cy="1655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EE3ks9zGH_k/UnT0jtMJiSI/AAAAAAAAAdI/mGi7fvfweik/s1600/purpura+palpabl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1561" y="3750582"/>
            <a:ext cx="2654725" cy="17719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ejorconsalud.com/wp-content/uploads/2016/12/linfoma-1-500x35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0207" y="1500350"/>
            <a:ext cx="2336593" cy="1673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lsevier.es/publicaciones/00338338/0000004700000004/v0_201607111355/13078345/v0_201607111356/es/main.assets/119v47n04-13078345fig0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67616" y="3164090"/>
            <a:ext cx="2516038" cy="30810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1.wp.com/www.femexer.org/wp-content/uploads/2017/05/Miopatia-nemalinica.jpeg?fit=1000%2C66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9220" y="4977666"/>
            <a:ext cx="2677748" cy="179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1000"/>
                                        <p:tgtEl>
                                          <p:spTgt spid="1038"/>
                                        </p:tgtEl>
                                      </p:cBhvr>
                                    </p:animEffect>
                                    <p:anim calcmode="lin" valueType="num">
                                      <p:cBhvr>
                                        <p:cTn id="18" dur="1000" fill="hold"/>
                                        <p:tgtEl>
                                          <p:spTgt spid="1038"/>
                                        </p:tgtEl>
                                        <p:attrNameLst>
                                          <p:attrName>ppt_x</p:attrName>
                                        </p:attrNameLst>
                                      </p:cBhvr>
                                      <p:tavLst>
                                        <p:tav tm="0">
                                          <p:val>
                                            <p:strVal val="#ppt_x"/>
                                          </p:val>
                                        </p:tav>
                                        <p:tav tm="100000">
                                          <p:val>
                                            <p:strVal val="#ppt_x"/>
                                          </p:val>
                                        </p:tav>
                                      </p:tavLst>
                                    </p:anim>
                                    <p:anim calcmode="lin" valueType="num">
                                      <p:cBhvr>
                                        <p:cTn id="19" dur="1000" fill="hold"/>
                                        <p:tgtEl>
                                          <p:spTgt spid="10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arn(inVertical)">
                                      <p:cBhvr>
                                        <p:cTn id="29" dur="500"/>
                                        <p:tgtEl>
                                          <p:spTgt spid="1032"/>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6"/>
                                        </p:tgtEl>
                                        <p:attrNameLst>
                                          <p:attrName>style.visibility</p:attrName>
                                        </p:attrNameLst>
                                      </p:cBhvr>
                                      <p:to>
                                        <p:strVal val="visible"/>
                                      </p:to>
                                    </p:set>
                                    <p:anim calcmode="lin" valueType="num">
                                      <p:cBhvr additive="base">
                                        <p:cTn id="42" dur="500" fill="hold"/>
                                        <p:tgtEl>
                                          <p:spTgt spid="1036"/>
                                        </p:tgtEl>
                                        <p:attrNameLst>
                                          <p:attrName>ppt_x</p:attrName>
                                        </p:attrNameLst>
                                      </p:cBhvr>
                                      <p:tavLst>
                                        <p:tav tm="0">
                                          <p:val>
                                            <p:strVal val="#ppt_x"/>
                                          </p:val>
                                        </p:tav>
                                        <p:tav tm="100000">
                                          <p:val>
                                            <p:strVal val="#ppt_x"/>
                                          </p:val>
                                        </p:tav>
                                      </p:tavLst>
                                    </p:anim>
                                    <p:anim calcmode="lin" valueType="num">
                                      <p:cBhvr additive="base">
                                        <p:cTn id="43" dur="500" fill="hold"/>
                                        <p:tgtEl>
                                          <p:spTgt spid="103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anim calcmode="lin" valueType="num">
                                      <p:cBhvr additive="base">
                                        <p:cTn id="46" dur="500" fill="hold"/>
                                        <p:tgtEl>
                                          <p:spTgt spid="1034"/>
                                        </p:tgtEl>
                                        <p:attrNameLst>
                                          <p:attrName>ppt_x</p:attrName>
                                        </p:attrNameLst>
                                      </p:cBhvr>
                                      <p:tavLst>
                                        <p:tav tm="0">
                                          <p:val>
                                            <p:strVal val="#ppt_x"/>
                                          </p:val>
                                        </p:tav>
                                        <p:tav tm="100000">
                                          <p:val>
                                            <p:strVal val="#ppt_x"/>
                                          </p:val>
                                        </p:tav>
                                      </p:tavLst>
                                    </p:anim>
                                    <p:anim calcmode="lin" valueType="num">
                                      <p:cBhvr additive="base">
                                        <p:cTn id="47"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95"/>
            <a:ext cx="9176525" cy="688239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932040" y="260648"/>
            <a:ext cx="3888432" cy="646331"/>
          </a:xfrm>
          <a:prstGeom prst="rect">
            <a:avLst/>
          </a:prstGeom>
          <a:noFill/>
        </p:spPr>
        <p:txBody>
          <a:bodyPr wrap="square" rtlCol="0">
            <a:spAutoFit/>
          </a:bodyPr>
          <a:lstStyle/>
          <a:p>
            <a:pPr algn="ctr"/>
            <a:r>
              <a:rPr lang="es-AR" sz="3600" b="1" u="sng" dirty="0">
                <a:solidFill>
                  <a:schemeClr val="bg1"/>
                </a:solidFill>
              </a:rPr>
              <a:t>MUCHAS GRACIAS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4"/>
          <a:stretch>
            <a:fillRect/>
          </a:stretch>
        </p:blipFill>
        <p:spPr>
          <a:xfrm>
            <a:off x="899591" y="-24394"/>
            <a:ext cx="1960737" cy="1035231"/>
          </a:xfrm>
          <a:prstGeom prst="rect">
            <a:avLst/>
          </a:prstGeom>
        </p:spPr>
      </p:pic>
      <p:pic>
        <p:nvPicPr>
          <p:cNvPr id="9" name="Imagen 8"/>
          <p:cNvPicPr>
            <a:picLocks noChangeAspect="1"/>
          </p:cNvPicPr>
          <p:nvPr/>
        </p:nvPicPr>
        <p:blipFill>
          <a:blip r:embed="rId5"/>
          <a:stretch>
            <a:fillRect/>
          </a:stretch>
        </p:blipFill>
        <p:spPr>
          <a:xfrm>
            <a:off x="2860328" y="-4373"/>
            <a:ext cx="1019742" cy="1015210"/>
          </a:xfrm>
          <a:prstGeom prst="rect">
            <a:avLst/>
          </a:prstGeom>
        </p:spPr>
      </p:pic>
    </p:spTree>
    <p:extLst>
      <p:ext uri="{BB962C8B-B14F-4D97-AF65-F5344CB8AC3E}">
        <p14:creationId xmlns:p14="http://schemas.microsoft.com/office/powerpoint/2010/main" val="11260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INTRODUCCIÓN</a:t>
            </a:r>
          </a:p>
        </p:txBody>
      </p:sp>
      <p:sp>
        <p:nvSpPr>
          <p:cNvPr id="14" name="Marcador de contenido 13"/>
          <p:cNvSpPr>
            <a:spLocks noGrp="1"/>
          </p:cNvSpPr>
          <p:nvPr>
            <p:ph idx="1"/>
          </p:nvPr>
        </p:nvSpPr>
        <p:spPr>
          <a:xfrm>
            <a:off x="1043608" y="1628800"/>
            <a:ext cx="7643192" cy="4497363"/>
          </a:xfrm>
        </p:spPr>
        <p:txBody>
          <a:bodyPr>
            <a:noAutofit/>
          </a:bodyPr>
          <a:lstStyle/>
          <a:p>
            <a:pPr algn="just">
              <a:buFont typeface="Wingdings" panose="05000000000000000000" pitchFamily="2" charset="2"/>
              <a:buChar char="Ø"/>
            </a:pPr>
            <a:r>
              <a:rPr lang="es-AR" sz="2000" dirty="0"/>
              <a:t>Los criterios clasificatorios no pueden ser considerados como herramientas únicas para alcanzar el diagnóstico, por lo tanto el médico con experiencia en la especialidad es la única persona capaz de establecer un diagnóstico definitivo en una persona individual.</a:t>
            </a:r>
          </a:p>
          <a:p>
            <a:pPr algn="just">
              <a:buFont typeface="Wingdings" panose="05000000000000000000" pitchFamily="2" charset="2"/>
              <a:buChar char="Ø"/>
            </a:pPr>
            <a:endParaRPr lang="es-AR" sz="2000" dirty="0"/>
          </a:p>
          <a:p>
            <a:pPr algn="just">
              <a:buFont typeface="Wingdings" panose="05000000000000000000" pitchFamily="2" charset="2"/>
              <a:buChar char="Ø"/>
            </a:pPr>
            <a:r>
              <a:rPr lang="es-AR" sz="2000" dirty="0"/>
              <a:t>Permiten la homogenización de grupo de pacientes con las mismas características clínicas.</a:t>
            </a:r>
          </a:p>
          <a:p>
            <a:pPr marL="0" indent="0" algn="just">
              <a:buNone/>
            </a:pPr>
            <a:endParaRPr lang="es-AR" sz="2000" dirty="0"/>
          </a:p>
          <a:p>
            <a:pPr algn="just">
              <a:buFont typeface="Wingdings" panose="05000000000000000000" pitchFamily="2" charset="2"/>
              <a:buChar char="Ø"/>
            </a:pPr>
            <a:r>
              <a:rPr lang="es-AR" sz="2000" dirty="0"/>
              <a:t>Los criterios AECG 2002 son los más utilizados en la actualidad, pero han sido criticados por incluir pruebas subjetivas, medidas fisiológicas que carecen de especificidad y pruebas objetivas alternativas que no son diagnóstico equivalentes.</a:t>
            </a:r>
          </a:p>
        </p:txBody>
      </p:sp>
      <p:sp>
        <p:nvSpPr>
          <p:cNvPr id="15" name="Marcador de pie de página 14"/>
          <p:cNvSpPr>
            <a:spLocks noGrp="1"/>
          </p:cNvSpPr>
          <p:nvPr>
            <p:ph type="ftr" sz="quarter" idx="11"/>
          </p:nvPr>
        </p:nvSpPr>
        <p:spPr>
          <a:xfrm>
            <a:off x="3124200" y="6237312"/>
            <a:ext cx="5562600" cy="484164"/>
          </a:xfrm>
        </p:spPr>
        <p:txBody>
          <a:bodyPr/>
          <a:lstStyle/>
          <a:p>
            <a:pPr algn="r"/>
            <a:r>
              <a:rPr lang="es-AR" dirty="0" err="1">
                <a:solidFill>
                  <a:prstClr val="black">
                    <a:tint val="75000"/>
                  </a:prstClr>
                </a:solidFill>
              </a:rPr>
              <a:t>Vitale</a:t>
            </a:r>
            <a:r>
              <a:rPr lang="es-AR" dirty="0">
                <a:solidFill>
                  <a:prstClr val="black">
                    <a:tint val="75000"/>
                  </a:prstClr>
                </a:solidFill>
              </a:rPr>
              <a:t> et al. </a:t>
            </a:r>
            <a:r>
              <a:rPr lang="es-AR" dirty="0" err="1"/>
              <a:t>Classification</a:t>
            </a:r>
            <a:r>
              <a:rPr lang="es-AR" dirty="0"/>
              <a:t> </a:t>
            </a:r>
            <a:r>
              <a:rPr lang="es-AR" dirty="0" err="1"/>
              <a:t>criteria</a:t>
            </a:r>
            <a:r>
              <a:rPr lang="es-AR" dirty="0"/>
              <a:t> </a:t>
            </a:r>
            <a:r>
              <a:rPr lang="es-AR" dirty="0" err="1"/>
              <a:t>for</a:t>
            </a:r>
            <a:r>
              <a:rPr lang="es-AR" dirty="0"/>
              <a:t> </a:t>
            </a:r>
            <a:r>
              <a:rPr lang="es-AR" dirty="0" err="1"/>
              <a:t>Sjögren’s</a:t>
            </a:r>
            <a:r>
              <a:rPr lang="es-AR" dirty="0"/>
              <a:t> </a:t>
            </a:r>
            <a:r>
              <a:rPr lang="es-AR" dirty="0" err="1"/>
              <a:t>syndrome</a:t>
            </a:r>
            <a:r>
              <a:rPr lang="es-AR" dirty="0"/>
              <a:t>: a </a:t>
            </a:r>
            <a:r>
              <a:rPr lang="es-AR" dirty="0" err="1"/>
              <a:t>revised</a:t>
            </a:r>
            <a:r>
              <a:rPr lang="es-AR" dirty="0"/>
              <a:t> </a:t>
            </a:r>
            <a:r>
              <a:rPr lang="en-US" dirty="0"/>
              <a:t>version of the European criteria proposed by the </a:t>
            </a:r>
            <a:r>
              <a:rPr lang="es-AR" dirty="0"/>
              <a:t>American-</a:t>
            </a:r>
            <a:r>
              <a:rPr lang="es-AR" dirty="0" err="1"/>
              <a:t>European</a:t>
            </a:r>
            <a:r>
              <a:rPr lang="es-AR" dirty="0"/>
              <a:t> </a:t>
            </a:r>
            <a:r>
              <a:rPr lang="es-AR" dirty="0" err="1"/>
              <a:t>Consensus</a:t>
            </a:r>
            <a:r>
              <a:rPr lang="es-AR" dirty="0"/>
              <a:t> </a:t>
            </a:r>
            <a:r>
              <a:rPr lang="es-AR" dirty="0" err="1"/>
              <a:t>Group</a:t>
            </a:r>
            <a:r>
              <a:rPr lang="es-AR" dirty="0"/>
              <a:t>. </a:t>
            </a:r>
          </a:p>
          <a:p>
            <a:pPr algn="r"/>
            <a:r>
              <a:rPr lang="es-AR" dirty="0"/>
              <a:t>Ann </a:t>
            </a:r>
            <a:r>
              <a:rPr lang="es-AR" dirty="0" err="1"/>
              <a:t>Rheum</a:t>
            </a:r>
            <a:r>
              <a:rPr lang="es-AR" dirty="0"/>
              <a:t> </a:t>
            </a:r>
            <a:r>
              <a:rPr lang="es-AR" dirty="0" err="1"/>
              <a:t>Dis</a:t>
            </a:r>
            <a:r>
              <a:rPr lang="es-AR" dirty="0"/>
              <a:t> 2002;61:554–558</a:t>
            </a:r>
            <a:endParaRPr lang="es-AR" dirty="0">
              <a:solidFill>
                <a:prstClr val="black">
                  <a:tint val="75000"/>
                </a:prstClr>
              </a:solidFill>
            </a:endParaRPr>
          </a:p>
        </p:txBody>
      </p:sp>
      <p:pic>
        <p:nvPicPr>
          <p:cNvPr id="16" name="Imagen 15"/>
          <p:cNvPicPr>
            <a:picLocks noChangeAspect="1"/>
          </p:cNvPicPr>
          <p:nvPr/>
        </p:nvPicPr>
        <p:blipFill>
          <a:blip r:embed="rId4"/>
          <a:stretch>
            <a:fillRect/>
          </a:stretch>
        </p:blipFill>
        <p:spPr>
          <a:xfrm>
            <a:off x="-27548" y="1010838"/>
            <a:ext cx="927140" cy="489512"/>
          </a:xfrm>
          <a:prstGeom prst="rect">
            <a:avLst/>
          </a:prstGeom>
        </p:spPr>
      </p:pic>
      <p:pic>
        <p:nvPicPr>
          <p:cNvPr id="17" name="Imagen 16"/>
          <p:cNvPicPr>
            <a:picLocks noChangeAspect="1"/>
          </p:cNvPicPr>
          <p:nvPr/>
        </p:nvPicPr>
        <p:blipFill>
          <a:blip r:embed="rId5"/>
          <a:stretch>
            <a:fillRect/>
          </a:stretch>
        </p:blipFill>
        <p:spPr>
          <a:xfrm>
            <a:off x="0" y="1500350"/>
            <a:ext cx="996977" cy="992546"/>
          </a:xfrm>
          <a:prstGeom prst="rect">
            <a:avLst/>
          </a:prstGeom>
        </p:spPr>
      </p:pic>
    </p:spTree>
    <p:extLst>
      <p:ext uri="{BB962C8B-B14F-4D97-AF65-F5344CB8AC3E}">
        <p14:creationId xmlns:p14="http://schemas.microsoft.com/office/powerpoint/2010/main" val="3966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930652" y="2276129"/>
            <a:ext cx="5941112" cy="4320809"/>
          </a:xfrm>
          <a:prstGeom prst="rect">
            <a:avLst/>
          </a:prstGeom>
        </p:spPr>
      </p:pic>
      <p:pic>
        <p:nvPicPr>
          <p:cNvPr id="7" name="Imagen 6"/>
          <p:cNvPicPr>
            <a:picLocks noChangeAspect="1"/>
          </p:cNvPicPr>
          <p:nvPr/>
        </p:nvPicPr>
        <p:blipFill>
          <a:blip r:embed="rId3"/>
          <a:stretch>
            <a:fillRect/>
          </a:stretch>
        </p:blipFill>
        <p:spPr>
          <a:xfrm>
            <a:off x="5335043" y="70203"/>
            <a:ext cx="3553954" cy="2190433"/>
          </a:xfrm>
          <a:prstGeom prst="rect">
            <a:avLst/>
          </a:prstGeom>
        </p:spPr>
      </p:pic>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Marcador de contenido"/>
          <p:cNvSpPr>
            <a:spLocks noGrp="1"/>
          </p:cNvSpPr>
          <p:nvPr>
            <p:ph idx="1"/>
          </p:nvPr>
        </p:nvSpPr>
        <p:spPr>
          <a:xfrm>
            <a:off x="1115616" y="2040031"/>
            <a:ext cx="7571184" cy="4525963"/>
          </a:xfrm>
        </p:spPr>
        <p:txBody>
          <a:bodyPr/>
          <a:lstStyle/>
          <a:p>
            <a:pPr marL="0" indent="0">
              <a:buClr>
                <a:srgbClr val="0075C4"/>
              </a:buClr>
              <a:buNone/>
            </a:pPr>
            <a:endParaRPr lang="es-AR" dirty="0"/>
          </a:p>
          <a:p>
            <a:pPr>
              <a:buClr>
                <a:srgbClr val="0075C4"/>
              </a:buClr>
              <a:buFont typeface="Courier New" pitchFamily="49" charset="0"/>
              <a:buChar char="o"/>
            </a:pPr>
            <a:endParaRPr lang="es-AR" dirty="0"/>
          </a:p>
          <a:p>
            <a:pPr marL="0" indent="0">
              <a:buClr>
                <a:srgbClr val="0075C4"/>
              </a:buClr>
              <a:buNone/>
            </a:pPr>
            <a:endParaRPr lang="es-AR" dirty="0"/>
          </a:p>
        </p:txBody>
      </p:sp>
      <p:pic>
        <p:nvPicPr>
          <p:cNvPr id="9" name="Imagen 8"/>
          <p:cNvPicPr>
            <a:picLocks noChangeAspect="1"/>
          </p:cNvPicPr>
          <p:nvPr/>
        </p:nvPicPr>
        <p:blipFill>
          <a:blip r:embed="rId5"/>
          <a:stretch>
            <a:fillRect/>
          </a:stretch>
        </p:blipFill>
        <p:spPr>
          <a:xfrm>
            <a:off x="-27548" y="1010838"/>
            <a:ext cx="927140" cy="489512"/>
          </a:xfrm>
          <a:prstGeom prst="rect">
            <a:avLst/>
          </a:prstGeom>
        </p:spPr>
      </p:pic>
      <p:pic>
        <p:nvPicPr>
          <p:cNvPr id="11" name="Imagen 10"/>
          <p:cNvPicPr>
            <a:picLocks noChangeAspect="1"/>
          </p:cNvPicPr>
          <p:nvPr/>
        </p:nvPicPr>
        <p:blipFill>
          <a:blip r:embed="rId6"/>
          <a:stretch>
            <a:fillRect/>
          </a:stretch>
        </p:blipFill>
        <p:spPr>
          <a:xfrm>
            <a:off x="1" y="1500350"/>
            <a:ext cx="899591" cy="895593"/>
          </a:xfrm>
          <a:prstGeom prst="rect">
            <a:avLst/>
          </a:prstGeom>
        </p:spPr>
      </p:pic>
      <p:sp>
        <p:nvSpPr>
          <p:cNvPr id="3" name="Rectángulo redondeado 2"/>
          <p:cNvSpPr/>
          <p:nvPr/>
        </p:nvSpPr>
        <p:spPr>
          <a:xfrm>
            <a:off x="5335042" y="140526"/>
            <a:ext cx="3553955" cy="319186"/>
          </a:xfrm>
          <a:prstGeom prst="roundRect">
            <a:avLst/>
          </a:prstGeom>
          <a:noFill/>
          <a:ln w="28575">
            <a:solidFill>
              <a:srgbClr val="FF0000"/>
            </a:solidFill>
          </a:ln>
        </p:spPr>
        <p:txBody>
          <a:bodyPr wrap="square" rtlCol="0" anchor="ctr">
            <a:spAutoFit/>
          </a:bodyPr>
          <a:lstStyle/>
          <a:p>
            <a:pPr algn="ctr"/>
            <a:endParaRPr lang="es-AR" b="1" dirty="0"/>
          </a:p>
        </p:txBody>
      </p:sp>
      <p:sp>
        <p:nvSpPr>
          <p:cNvPr id="4" name="Rectángulo redondeado 3"/>
          <p:cNvSpPr/>
          <p:nvPr/>
        </p:nvSpPr>
        <p:spPr>
          <a:xfrm>
            <a:off x="5335044" y="1401910"/>
            <a:ext cx="3553954" cy="760286"/>
          </a:xfrm>
          <a:prstGeom prst="roundRect">
            <a:avLst/>
          </a:prstGeom>
          <a:noFill/>
          <a:ln w="28575">
            <a:solidFill>
              <a:srgbClr val="FF0000"/>
            </a:solidFill>
          </a:ln>
        </p:spPr>
        <p:txBody>
          <a:bodyPr wrap="square" rtlCol="0" anchor="ctr">
            <a:spAutoFit/>
          </a:bodyPr>
          <a:lstStyle/>
          <a:p>
            <a:pPr algn="ctr"/>
            <a:endParaRPr lang="es-AR" b="1" dirty="0"/>
          </a:p>
        </p:txBody>
      </p:sp>
      <p:sp>
        <p:nvSpPr>
          <p:cNvPr id="6" name="Elipse 5"/>
          <p:cNvSpPr/>
          <p:nvPr/>
        </p:nvSpPr>
        <p:spPr>
          <a:xfrm>
            <a:off x="2555776" y="3366908"/>
            <a:ext cx="720080" cy="936104"/>
          </a:xfrm>
          <a:prstGeom prst="ellipse">
            <a:avLst/>
          </a:prstGeom>
          <a:noFill/>
          <a:ln w="28575">
            <a:solidFill>
              <a:srgbClr val="FF0000"/>
            </a:solidFill>
          </a:ln>
        </p:spPr>
        <p:txBody>
          <a:bodyPr wrap="square" rtlCol="0" anchor="ctr">
            <a:spAutoFit/>
          </a:bodyPr>
          <a:lstStyle/>
          <a:p>
            <a:pPr algn="ctr"/>
            <a:endParaRPr lang="es-AR" b="1" dirty="0"/>
          </a:p>
        </p:txBody>
      </p:sp>
      <p:pic>
        <p:nvPicPr>
          <p:cNvPr id="13" name="Imagen 12"/>
          <p:cNvPicPr>
            <a:picLocks noChangeAspect="1"/>
          </p:cNvPicPr>
          <p:nvPr/>
        </p:nvPicPr>
        <p:blipFill>
          <a:blip r:embed="rId7"/>
          <a:stretch>
            <a:fillRect/>
          </a:stretch>
        </p:blipFill>
        <p:spPr>
          <a:xfrm>
            <a:off x="899592" y="67198"/>
            <a:ext cx="4410260" cy="2228183"/>
          </a:xfrm>
          <a:prstGeom prst="rect">
            <a:avLst/>
          </a:prstGeom>
        </p:spPr>
      </p:pic>
    </p:spTree>
    <p:extLst>
      <p:ext uri="{BB962C8B-B14F-4D97-AF65-F5344CB8AC3E}">
        <p14:creationId xmlns:p14="http://schemas.microsoft.com/office/powerpoint/2010/main" val="17345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2"/>
          <p:cNvPicPr>
            <a:picLocks noChangeAspect="1"/>
          </p:cNvPicPr>
          <p:nvPr/>
        </p:nvPicPr>
        <p:blipFill>
          <a:blip r:embed="rId3"/>
          <a:stretch>
            <a:fillRect/>
          </a:stretch>
        </p:blipFill>
        <p:spPr>
          <a:xfrm>
            <a:off x="2280442" y="1628775"/>
            <a:ext cx="5168903" cy="4497388"/>
          </a:xfrm>
          <a:prstGeom prst="rect">
            <a:avLst/>
          </a:prstGeom>
        </p:spPr>
      </p:pic>
      <p:pic>
        <p:nvPicPr>
          <p:cNvPr id="12" name="Marcador de contenido 3"/>
          <p:cNvPicPr>
            <a:picLocks noChangeAspect="1"/>
          </p:cNvPicPr>
          <p:nvPr/>
        </p:nvPicPr>
        <p:blipFill>
          <a:blip r:embed="rId4"/>
          <a:stretch>
            <a:fillRect/>
          </a:stretch>
        </p:blipFill>
        <p:spPr>
          <a:xfrm>
            <a:off x="1262347" y="1628775"/>
            <a:ext cx="7205093" cy="4497388"/>
          </a:xfrm>
          <a:prstGeom prst="rect">
            <a:avLst/>
          </a:prstGeom>
        </p:spPr>
      </p:pic>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INTRODUCIÓN</a:t>
            </a:r>
          </a:p>
        </p:txBody>
      </p:sp>
      <p:pic>
        <p:nvPicPr>
          <p:cNvPr id="3" name="Marcador de contenido 2"/>
          <p:cNvPicPr>
            <a:picLocks noGrp="1" noChangeAspect="1"/>
          </p:cNvPicPr>
          <p:nvPr>
            <p:ph idx="1"/>
          </p:nvPr>
        </p:nvPicPr>
        <p:blipFill>
          <a:blip r:embed="rId6"/>
          <a:stretch>
            <a:fillRect/>
          </a:stretch>
        </p:blipFill>
        <p:spPr>
          <a:xfrm>
            <a:off x="1230968" y="1628775"/>
            <a:ext cx="7267852" cy="4497388"/>
          </a:xfrm>
          <a:prstGeom prst="rect">
            <a:avLst/>
          </a:prstGeom>
        </p:spPr>
      </p:pic>
      <p:sp>
        <p:nvSpPr>
          <p:cNvPr id="15" name="Marcador de pie de página 14"/>
          <p:cNvSpPr>
            <a:spLocks noGrp="1"/>
          </p:cNvSpPr>
          <p:nvPr>
            <p:ph type="ftr" sz="quarter" idx="11"/>
          </p:nvPr>
        </p:nvSpPr>
        <p:spPr>
          <a:xfrm>
            <a:off x="3124200" y="6237312"/>
            <a:ext cx="5562600" cy="484164"/>
          </a:xfrm>
        </p:spPr>
        <p:txBody>
          <a:bodyPr/>
          <a:lstStyle/>
          <a:p>
            <a:pPr algn="r"/>
            <a:r>
              <a:rPr lang="en-US" dirty="0"/>
              <a:t>Validation of EULAR primary </a:t>
            </a:r>
            <a:r>
              <a:rPr lang="en-US" dirty="0" err="1"/>
              <a:t>Sjögren’s</a:t>
            </a:r>
            <a:r>
              <a:rPr lang="en-US" dirty="0"/>
              <a:t> syndrome disease activity </a:t>
            </a:r>
          </a:p>
          <a:p>
            <a:pPr algn="r"/>
            <a:r>
              <a:rPr lang="en-US" dirty="0"/>
              <a:t>(ESSDAI) and patient indexes </a:t>
            </a:r>
            <a:r>
              <a:rPr lang="es-AR" dirty="0"/>
              <a:t>(ESSPRI).</a:t>
            </a:r>
          </a:p>
          <a:p>
            <a:pPr algn="r"/>
            <a:r>
              <a:rPr lang="es-AR" dirty="0" err="1">
                <a:solidFill>
                  <a:prstClr val="black">
                    <a:tint val="75000"/>
                  </a:prstClr>
                </a:solidFill>
              </a:rPr>
              <a:t>Seror</a:t>
            </a:r>
            <a:r>
              <a:rPr lang="es-AR" dirty="0">
                <a:solidFill>
                  <a:prstClr val="black">
                    <a:tint val="75000"/>
                  </a:prstClr>
                </a:solidFill>
              </a:rPr>
              <a:t> R. et al. Ann </a:t>
            </a:r>
            <a:r>
              <a:rPr lang="es-AR" dirty="0" err="1">
                <a:solidFill>
                  <a:prstClr val="black">
                    <a:tint val="75000"/>
                  </a:prstClr>
                </a:solidFill>
              </a:rPr>
              <a:t>Rheum</a:t>
            </a:r>
            <a:r>
              <a:rPr lang="es-AR" dirty="0">
                <a:solidFill>
                  <a:prstClr val="black">
                    <a:tint val="75000"/>
                  </a:prstClr>
                </a:solidFill>
              </a:rPr>
              <a:t> </a:t>
            </a:r>
            <a:r>
              <a:rPr lang="es-AR" dirty="0" err="1">
                <a:solidFill>
                  <a:prstClr val="black">
                    <a:tint val="75000"/>
                  </a:prstClr>
                </a:solidFill>
              </a:rPr>
              <a:t>Dis</a:t>
            </a:r>
            <a:r>
              <a:rPr lang="es-AR" dirty="0">
                <a:solidFill>
                  <a:prstClr val="black">
                    <a:tint val="75000"/>
                  </a:prstClr>
                </a:solidFill>
              </a:rPr>
              <a:t> 2014; 0:1-8</a:t>
            </a:r>
          </a:p>
        </p:txBody>
      </p:sp>
      <p:pic>
        <p:nvPicPr>
          <p:cNvPr id="16" name="Imagen 15"/>
          <p:cNvPicPr>
            <a:picLocks noChangeAspect="1"/>
          </p:cNvPicPr>
          <p:nvPr/>
        </p:nvPicPr>
        <p:blipFill>
          <a:blip r:embed="rId7"/>
          <a:stretch>
            <a:fillRect/>
          </a:stretch>
        </p:blipFill>
        <p:spPr>
          <a:xfrm>
            <a:off x="-27548" y="1010838"/>
            <a:ext cx="927140" cy="489512"/>
          </a:xfrm>
          <a:prstGeom prst="rect">
            <a:avLst/>
          </a:prstGeom>
        </p:spPr>
      </p:pic>
      <p:pic>
        <p:nvPicPr>
          <p:cNvPr id="17" name="Imagen 16"/>
          <p:cNvPicPr>
            <a:picLocks noChangeAspect="1"/>
          </p:cNvPicPr>
          <p:nvPr/>
        </p:nvPicPr>
        <p:blipFill>
          <a:blip r:embed="rId8"/>
          <a:stretch>
            <a:fillRect/>
          </a:stretch>
        </p:blipFill>
        <p:spPr>
          <a:xfrm>
            <a:off x="0" y="1500350"/>
            <a:ext cx="996977" cy="992546"/>
          </a:xfrm>
          <a:prstGeom prst="rect">
            <a:avLst/>
          </a:prstGeom>
        </p:spPr>
      </p:pic>
    </p:spTree>
    <p:extLst>
      <p:ext uri="{BB962C8B-B14F-4D97-AF65-F5344CB8AC3E}">
        <p14:creationId xmlns:p14="http://schemas.microsoft.com/office/powerpoint/2010/main" val="41669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lstStyle/>
          <a:p>
            <a:r>
              <a:rPr lang="es-AR" dirty="0">
                <a:solidFill>
                  <a:schemeClr val="bg2"/>
                </a:solidFill>
              </a:rPr>
              <a:t>OBJETIVO</a:t>
            </a:r>
          </a:p>
        </p:txBody>
      </p:sp>
      <p:sp>
        <p:nvSpPr>
          <p:cNvPr id="14" name="Marcador de contenido 13"/>
          <p:cNvSpPr>
            <a:spLocks noGrp="1"/>
          </p:cNvSpPr>
          <p:nvPr>
            <p:ph idx="1"/>
          </p:nvPr>
        </p:nvSpPr>
        <p:spPr>
          <a:xfrm>
            <a:off x="1043608" y="1628800"/>
            <a:ext cx="7643192" cy="4497363"/>
          </a:xfrm>
        </p:spPr>
        <p:txBody>
          <a:bodyPr anchor="ctr">
            <a:normAutofit/>
          </a:bodyPr>
          <a:lstStyle/>
          <a:p>
            <a:pPr marL="0" indent="0" algn="just">
              <a:buNone/>
            </a:pPr>
            <a:r>
              <a:rPr lang="es-AR" dirty="0"/>
              <a:t>EVALUAR EL DESEMPEÑO DEL CRITERIOS CLASIFICATORIOS ACR-EULAR 2016 EN POBLACIÓN ADULTA DE DIFERENTES CENTROS NACIONALES.</a:t>
            </a:r>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0" y="1500350"/>
            <a:ext cx="996977" cy="992546"/>
          </a:xfrm>
          <a:prstGeom prst="rect">
            <a:avLst/>
          </a:prstGeom>
        </p:spPr>
      </p:pic>
    </p:spTree>
    <p:extLst>
      <p:ext uri="{BB962C8B-B14F-4D97-AF65-F5344CB8AC3E}">
        <p14:creationId xmlns:p14="http://schemas.microsoft.com/office/powerpoint/2010/main" val="182723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normAutofit fontScale="90000"/>
          </a:bodyPr>
          <a:lstStyle/>
          <a:p>
            <a:r>
              <a:rPr lang="es-AR" dirty="0">
                <a:solidFill>
                  <a:schemeClr val="bg2"/>
                </a:solidFill>
              </a:rPr>
              <a:t>MATERIALES Y MÉTODOS:</a:t>
            </a:r>
            <a:br>
              <a:rPr lang="es-AR" dirty="0">
                <a:solidFill>
                  <a:schemeClr val="bg2"/>
                </a:solidFill>
              </a:rPr>
            </a:br>
            <a:r>
              <a:rPr lang="es-AR" dirty="0">
                <a:solidFill>
                  <a:schemeClr val="bg2"/>
                </a:solidFill>
              </a:rPr>
              <a:t>DISEÑO</a:t>
            </a:r>
          </a:p>
        </p:txBody>
      </p:sp>
      <p:sp>
        <p:nvSpPr>
          <p:cNvPr id="14" name="Marcador de contenido 13"/>
          <p:cNvSpPr>
            <a:spLocks noGrp="1"/>
          </p:cNvSpPr>
          <p:nvPr>
            <p:ph idx="1"/>
          </p:nvPr>
        </p:nvSpPr>
        <p:spPr>
          <a:xfrm>
            <a:off x="1043608" y="1628800"/>
            <a:ext cx="7643192" cy="4497363"/>
          </a:xfrm>
        </p:spPr>
        <p:txBody>
          <a:bodyPr anchor="ctr">
            <a:normAutofit/>
          </a:bodyPr>
          <a:lstStyle/>
          <a:p>
            <a:pPr>
              <a:buFont typeface="Wingdings" panose="05000000000000000000" pitchFamily="2" charset="2"/>
              <a:buChar char="Ø"/>
            </a:pPr>
            <a:r>
              <a:rPr lang="es-AR" sz="4000" dirty="0"/>
              <a:t>ESTUDIO DE TEST DIAGNÓSTICO</a:t>
            </a:r>
          </a:p>
          <a:p>
            <a:pPr marL="0" indent="0">
              <a:buNone/>
            </a:pPr>
            <a:endParaRPr lang="es-AR" sz="4000" dirty="0"/>
          </a:p>
          <a:p>
            <a:pPr marL="0" indent="0">
              <a:buNone/>
            </a:pPr>
            <a:r>
              <a:rPr lang="es-AR" sz="4000" dirty="0"/>
              <a:t>OBSERVACIONAL</a:t>
            </a:r>
          </a:p>
          <a:p>
            <a:pPr marL="0" indent="0">
              <a:buNone/>
            </a:pPr>
            <a:r>
              <a:rPr lang="es-AR" sz="4000" dirty="0"/>
              <a:t>ANALÍTICO</a:t>
            </a:r>
          </a:p>
          <a:p>
            <a:pPr marL="0" indent="0">
              <a:buNone/>
            </a:pPr>
            <a:r>
              <a:rPr lang="es-AR" sz="4000" dirty="0"/>
              <a:t>CORTE TRANSVERSAL</a:t>
            </a:r>
          </a:p>
          <a:p>
            <a:pPr>
              <a:buFont typeface="Wingdings" panose="05000000000000000000" pitchFamily="2" charset="2"/>
              <a:buChar char="Ø"/>
            </a:pPr>
            <a:endParaRPr lang="es-AR" sz="4000" dirty="0"/>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98637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normAutofit fontScale="90000"/>
          </a:bodyPr>
          <a:lstStyle/>
          <a:p>
            <a:r>
              <a:rPr lang="es-AR" dirty="0">
                <a:solidFill>
                  <a:schemeClr val="bg2"/>
                </a:solidFill>
              </a:rPr>
              <a:t>MATERIALES Y MÉTODOS:</a:t>
            </a:r>
            <a:br>
              <a:rPr lang="es-AR" dirty="0">
                <a:solidFill>
                  <a:schemeClr val="bg2"/>
                </a:solidFill>
              </a:rPr>
            </a:br>
            <a:r>
              <a:rPr lang="es-AR" dirty="0">
                <a:solidFill>
                  <a:schemeClr val="bg2"/>
                </a:solidFill>
              </a:rPr>
              <a:t>POBLACIÓN</a:t>
            </a:r>
          </a:p>
        </p:txBody>
      </p:sp>
      <p:sp>
        <p:nvSpPr>
          <p:cNvPr id="14" name="Marcador de contenido 13"/>
          <p:cNvSpPr>
            <a:spLocks noGrp="1"/>
          </p:cNvSpPr>
          <p:nvPr>
            <p:ph idx="1"/>
          </p:nvPr>
        </p:nvSpPr>
        <p:spPr>
          <a:xfrm>
            <a:off x="1043608" y="1628800"/>
            <a:ext cx="7643192" cy="5040560"/>
          </a:xfrm>
        </p:spPr>
        <p:txBody>
          <a:bodyPr>
            <a:normAutofit/>
          </a:bodyPr>
          <a:lstStyle/>
          <a:p>
            <a:pPr marL="0" indent="0">
              <a:buNone/>
            </a:pPr>
            <a:r>
              <a:rPr lang="es-AR" dirty="0"/>
              <a:t>CRITERIOS DE INCLUSIÓN:</a:t>
            </a:r>
          </a:p>
          <a:p>
            <a:pPr algn="just">
              <a:buFont typeface="Wingdings" panose="05000000000000000000" pitchFamily="2" charset="2"/>
              <a:buChar char="Ø"/>
            </a:pPr>
            <a:r>
              <a:rPr lang="es-AR" dirty="0"/>
              <a:t>Pacientes de ambos sexos mayores a 18 años de edad</a:t>
            </a:r>
          </a:p>
          <a:p>
            <a:pPr marL="0" indent="0" algn="just">
              <a:buNone/>
            </a:pPr>
            <a:endParaRPr lang="es-AR" dirty="0"/>
          </a:p>
          <a:p>
            <a:pPr algn="just">
              <a:buFont typeface="Wingdings" panose="05000000000000000000" pitchFamily="2" charset="2"/>
              <a:buChar char="Ø"/>
            </a:pPr>
            <a:r>
              <a:rPr lang="es-AR" dirty="0"/>
              <a:t> Presencia de manifestaciones clínicas y/o analíticas sugestivas de Síndrome de Sjogren primario (</a:t>
            </a:r>
            <a:r>
              <a:rPr lang="es-AR" dirty="0" err="1"/>
              <a:t>SSp</a:t>
            </a:r>
            <a:r>
              <a:rPr lang="es-AR" dirty="0"/>
              <a:t>)</a:t>
            </a:r>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2718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899592" cy="6866931"/>
          </a:xfrm>
          <a:prstGeom prst="rect">
            <a:avLst/>
          </a:prstGeom>
          <a:solidFill>
            <a:srgbClr val="19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1F497D">
                  <a:lumMod val="75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592" cy="10108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6588224" y="2348879"/>
            <a:ext cx="45719" cy="144017"/>
          </a:xfrm>
          <a:prstGeom prst="ellipse">
            <a:avLst/>
          </a:prstGeom>
          <a:noFill/>
          <a:ln>
            <a:noFill/>
          </a:ln>
        </p:spPr>
        <p:txBody>
          <a:bodyPr wrap="square" rtlCol="0" anchor="ctr">
            <a:spAutoFit/>
          </a:bodyPr>
          <a:lstStyle/>
          <a:p>
            <a:pPr algn="ctr"/>
            <a:endParaRPr lang="es-AR" b="1" dirty="0">
              <a:solidFill>
                <a:prstClr val="black"/>
              </a:solidFill>
            </a:endParaRPr>
          </a:p>
        </p:txBody>
      </p:sp>
      <p:sp>
        <p:nvSpPr>
          <p:cNvPr id="13" name="Título 12"/>
          <p:cNvSpPr>
            <a:spLocks noGrp="1"/>
          </p:cNvSpPr>
          <p:nvPr>
            <p:ph type="title"/>
          </p:nvPr>
        </p:nvSpPr>
        <p:spPr>
          <a:xfrm>
            <a:off x="1043608" y="274638"/>
            <a:ext cx="7643192" cy="1066130"/>
          </a:xfrm>
          <a:solidFill>
            <a:schemeClr val="tx2"/>
          </a:solidFill>
          <a:ln>
            <a:solidFill>
              <a:schemeClr val="tx2"/>
            </a:solidFill>
          </a:ln>
        </p:spPr>
        <p:txBody>
          <a:bodyPr>
            <a:normAutofit fontScale="90000"/>
          </a:bodyPr>
          <a:lstStyle/>
          <a:p>
            <a:r>
              <a:rPr lang="es-AR" dirty="0">
                <a:solidFill>
                  <a:schemeClr val="bg2"/>
                </a:solidFill>
              </a:rPr>
              <a:t>MATERIALES Y MÉTODOS:</a:t>
            </a:r>
            <a:br>
              <a:rPr lang="es-AR" dirty="0">
                <a:solidFill>
                  <a:schemeClr val="bg2"/>
                </a:solidFill>
              </a:rPr>
            </a:br>
            <a:r>
              <a:rPr lang="es-AR" dirty="0">
                <a:solidFill>
                  <a:schemeClr val="bg2"/>
                </a:solidFill>
              </a:rPr>
              <a:t>POBLACIÓN</a:t>
            </a:r>
          </a:p>
        </p:txBody>
      </p:sp>
      <p:sp>
        <p:nvSpPr>
          <p:cNvPr id="14" name="Marcador de contenido 13"/>
          <p:cNvSpPr>
            <a:spLocks noGrp="1"/>
          </p:cNvSpPr>
          <p:nvPr>
            <p:ph idx="1"/>
          </p:nvPr>
        </p:nvSpPr>
        <p:spPr>
          <a:xfrm>
            <a:off x="1043608" y="1628800"/>
            <a:ext cx="7643192" cy="5040560"/>
          </a:xfrm>
        </p:spPr>
        <p:txBody>
          <a:bodyPr>
            <a:normAutofit fontScale="70000" lnSpcReduction="20000"/>
          </a:bodyPr>
          <a:lstStyle/>
          <a:p>
            <a:pPr marL="0" indent="0" algn="just">
              <a:buNone/>
            </a:pPr>
            <a:r>
              <a:rPr lang="es-AR" sz="4400" dirty="0"/>
              <a:t>CRITERIOS DE EXCLUSIÓN:</a:t>
            </a:r>
          </a:p>
          <a:p>
            <a:pPr marL="0" lvl="0" indent="0" algn="just">
              <a:buNone/>
            </a:pPr>
            <a:endParaRPr lang="es-AR" sz="4400" dirty="0"/>
          </a:p>
          <a:p>
            <a:pPr lvl="0" algn="just">
              <a:buFont typeface="Wingdings" pitchFamily="2" charset="2"/>
              <a:buChar char="Ø"/>
            </a:pPr>
            <a:r>
              <a:rPr lang="es-AR" sz="4000" dirty="0"/>
              <a:t>Historia previa de radioterapia de cabeza y cuello</a:t>
            </a:r>
          </a:p>
          <a:p>
            <a:pPr lvl="0" algn="just">
              <a:buFont typeface="Wingdings" pitchFamily="2" charset="2"/>
              <a:buChar char="Ø"/>
            </a:pPr>
            <a:r>
              <a:rPr lang="es-AR" sz="4000" dirty="0"/>
              <a:t>Hepatitis C activa (confirmada por PCR)</a:t>
            </a:r>
          </a:p>
          <a:p>
            <a:pPr lvl="0" algn="just">
              <a:buFont typeface="Wingdings" pitchFamily="2" charset="2"/>
              <a:buChar char="Ø"/>
            </a:pPr>
            <a:r>
              <a:rPr lang="es-AR" sz="4000" dirty="0"/>
              <a:t>Síndrome de Inmunodeficiencia humana (SIDA)</a:t>
            </a:r>
          </a:p>
          <a:p>
            <a:pPr lvl="0" algn="just">
              <a:buFont typeface="Wingdings" pitchFamily="2" charset="2"/>
              <a:buChar char="Ø"/>
            </a:pPr>
            <a:r>
              <a:rPr lang="es-AR" sz="4000" dirty="0" err="1"/>
              <a:t>Sarcoidosis</a:t>
            </a:r>
            <a:endParaRPr lang="es-AR" sz="4000" dirty="0"/>
          </a:p>
          <a:p>
            <a:pPr lvl="0" algn="just">
              <a:buFont typeface="Wingdings" pitchFamily="2" charset="2"/>
              <a:buChar char="Ø"/>
            </a:pPr>
            <a:r>
              <a:rPr lang="es-AR" sz="4000" dirty="0"/>
              <a:t>Amiloidosis</a:t>
            </a:r>
          </a:p>
          <a:p>
            <a:pPr lvl="0" algn="just">
              <a:buFont typeface="Wingdings" pitchFamily="2" charset="2"/>
              <a:buChar char="Ø"/>
            </a:pPr>
            <a:r>
              <a:rPr lang="es-AR" sz="4000" dirty="0"/>
              <a:t>Enfermedad de injerto contra huésped</a:t>
            </a:r>
          </a:p>
          <a:p>
            <a:pPr lvl="0" algn="just">
              <a:buFont typeface="Wingdings" pitchFamily="2" charset="2"/>
              <a:buChar char="Ø"/>
            </a:pPr>
            <a:r>
              <a:rPr lang="es-AR" sz="4000" dirty="0"/>
              <a:t>Enfermedad relacionada con IgG4</a:t>
            </a:r>
          </a:p>
        </p:txBody>
      </p:sp>
      <p:pic>
        <p:nvPicPr>
          <p:cNvPr id="8" name="Imagen 7"/>
          <p:cNvPicPr>
            <a:picLocks noChangeAspect="1"/>
          </p:cNvPicPr>
          <p:nvPr/>
        </p:nvPicPr>
        <p:blipFill>
          <a:blip r:embed="rId3"/>
          <a:stretch>
            <a:fillRect/>
          </a:stretch>
        </p:blipFill>
        <p:spPr>
          <a:xfrm>
            <a:off x="-27548" y="1010838"/>
            <a:ext cx="927140" cy="489512"/>
          </a:xfrm>
          <a:prstGeom prst="rect">
            <a:avLst/>
          </a:prstGeom>
        </p:spPr>
      </p:pic>
      <p:pic>
        <p:nvPicPr>
          <p:cNvPr id="9" name="Imagen 8"/>
          <p:cNvPicPr>
            <a:picLocks noChangeAspect="1"/>
          </p:cNvPicPr>
          <p:nvPr/>
        </p:nvPicPr>
        <p:blipFill>
          <a:blip r:embed="rId4"/>
          <a:stretch>
            <a:fillRect/>
          </a:stretch>
        </p:blipFill>
        <p:spPr>
          <a:xfrm>
            <a:off x="1" y="1500350"/>
            <a:ext cx="899592" cy="895594"/>
          </a:xfrm>
          <a:prstGeom prst="rect">
            <a:avLst/>
          </a:prstGeom>
        </p:spPr>
      </p:pic>
    </p:spTree>
    <p:extLst>
      <p:ext uri="{BB962C8B-B14F-4D97-AF65-F5344CB8AC3E}">
        <p14:creationId xmlns:p14="http://schemas.microsoft.com/office/powerpoint/2010/main" val="3144973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wrap="square">
        <a:spAutoFit/>
      </a:bodyPr>
      <a:lstStyle>
        <a:defPPr>
          <a:defRPr b="1" dirty="0" smtClean="0"/>
        </a:defPPr>
      </a:lstStyle>
    </a:sp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wrap="square">
        <a:spAutoFit/>
      </a:bodyPr>
      <a:lstStyle>
        <a:defPPr>
          <a:defRPr b="1" dirty="0" smtClean="0"/>
        </a:defPPr>
      </a:lstStyle>
    </a:sp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1000</Words>
  <Application>Microsoft Office PowerPoint</Application>
  <PresentationFormat>On-screen Show (4:3)</PresentationFormat>
  <Paragraphs>206</Paragraphs>
  <Slides>20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Courier New</vt:lpstr>
      <vt:lpstr>Wingdings</vt:lpstr>
      <vt:lpstr>Tema de Office</vt:lpstr>
      <vt:lpstr>1_Tema de Office</vt:lpstr>
      <vt:lpstr>2_Tema de Office</vt:lpstr>
      <vt:lpstr>Melo, Fernando(1); Guerra, Emmanuel(1); Troitiño, Cristian(1); Secco, Anastasia(1); Romanini, Felix(1); Mamani, Marta(1); Papasidero, Silvia(2); Santa Cruz, Ma. Julia(2); Barreira, Juan Carlos(3); Demarchi, Julia(3); Quevedo Mayorga, Pedro(3); Remolina Rincón, Iván(3); Garcia, Mercedes(4); Aguila Maldonano, Rodrigo(4); Rivero, Mariano(5); Perdomo, Viviana(5); Catalán Pellet, Antonio(1)  (1)HTAL RIVADAVIA; (2)HTAL. TORNÚ; (3) HTAL. BRITÁNICO DE BS AS; (4) HTAL. SAN MARTÍN DE LA PLATA; (5)HTAL. MUNICIPAL NUESTRA SEÑORA DE ALBERDI</vt:lpstr>
      <vt:lpstr>INTRODUCCIÓN</vt:lpstr>
      <vt:lpstr>INTRODUCCIÓN</vt:lpstr>
      <vt:lpstr>PowerPoint Presentation</vt:lpstr>
      <vt:lpstr>INTRODUCIÓN</vt:lpstr>
      <vt:lpstr>OBJETIVO</vt:lpstr>
      <vt:lpstr>MATERIALES Y MÉTODOS: DISEÑO</vt:lpstr>
      <vt:lpstr>MATERIALES Y MÉTODOS: POBLACIÓN</vt:lpstr>
      <vt:lpstr>MATERIALES Y MÉTODOS: POBLACIÓN</vt:lpstr>
      <vt:lpstr>MATERIALES Y MÉTODOS</vt:lpstr>
      <vt:lpstr>ANALISIS ESTADÍSTICO</vt:lpstr>
      <vt:lpstr>RESULTADOS</vt:lpstr>
      <vt:lpstr>RESULTADOS</vt:lpstr>
      <vt:lpstr>RESULTADOS</vt:lpstr>
      <vt:lpstr>RESULTADOS</vt:lpstr>
      <vt:lpstr>RESULTADOS</vt:lpstr>
      <vt:lpstr>RESULTADOS</vt:lpstr>
      <vt:lpstr>RESULTADOS</vt:lpstr>
      <vt:lpstr>CONCLUSIÓN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Anastasia</dc:creator>
  <cp:lastModifiedBy>Anastasia</cp:lastModifiedBy>
  <cp:revision>95</cp:revision>
  <dcterms:created xsi:type="dcterms:W3CDTF">2016-10-10T10:27:38Z</dcterms:created>
  <dcterms:modified xsi:type="dcterms:W3CDTF">2020-02-20T11:32:44Z</dcterms:modified>
</cp:coreProperties>
</file>