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68" r:id="rId4"/>
    <p:sldMasterId id="2147483780" r:id="rId5"/>
  </p:sldMasterIdLst>
  <p:notesMasterIdLst>
    <p:notesMasterId r:id="rId37"/>
  </p:notesMasterIdLst>
  <p:sldIdLst>
    <p:sldId id="257" r:id="rId6"/>
    <p:sldId id="258" r:id="rId7"/>
    <p:sldId id="316" r:id="rId8"/>
    <p:sldId id="260" r:id="rId9"/>
    <p:sldId id="282" r:id="rId10"/>
    <p:sldId id="283" r:id="rId11"/>
    <p:sldId id="287" r:id="rId12"/>
    <p:sldId id="288" r:id="rId13"/>
    <p:sldId id="290" r:id="rId14"/>
    <p:sldId id="292" r:id="rId15"/>
    <p:sldId id="294" r:id="rId16"/>
    <p:sldId id="293" r:id="rId17"/>
    <p:sldId id="317" r:id="rId18"/>
    <p:sldId id="296" r:id="rId19"/>
    <p:sldId id="298" r:id="rId20"/>
    <p:sldId id="314" r:id="rId21"/>
    <p:sldId id="299" r:id="rId22"/>
    <p:sldId id="301" r:id="rId23"/>
    <p:sldId id="302" r:id="rId24"/>
    <p:sldId id="321" r:id="rId25"/>
    <p:sldId id="303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5" r:id="rId3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0" d="100"/>
          <a:sy n="80" d="100"/>
        </p:scale>
        <p:origin x="9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Hoja2!$A$1:$A$12</c:f>
              <c:strCache>
                <c:ptCount val="12"/>
                <c:pt idx="0">
                  <c:v>Artralgias</c:v>
                </c:pt>
                <c:pt idx="1">
                  <c:v>Mialgias</c:v>
                </c:pt>
                <c:pt idx="2">
                  <c:v>Tum.parotídea</c:v>
                </c:pt>
                <c:pt idx="3">
                  <c:v>F.Raynaud</c:v>
                </c:pt>
                <c:pt idx="4">
                  <c:v>Artritis</c:v>
                </c:pt>
                <c:pt idx="5">
                  <c:v>Anemia trast.crónicos</c:v>
                </c:pt>
                <c:pt idx="6">
                  <c:v>Polineuropatía</c:v>
                </c:pt>
                <c:pt idx="7">
                  <c:v>Comp.pulmonar</c:v>
                </c:pt>
                <c:pt idx="8">
                  <c:v>Comp.renal</c:v>
                </c:pt>
                <c:pt idx="9">
                  <c:v>Vasculitis cutánea</c:v>
                </c:pt>
                <c:pt idx="10">
                  <c:v>Neutropenia</c:v>
                </c:pt>
                <c:pt idx="11">
                  <c:v>Linfoma </c:v>
                </c:pt>
              </c:strCache>
            </c:strRef>
          </c:cat>
          <c:val>
            <c:numRef>
              <c:f>Hoja2!$B$1:$B$12</c:f>
              <c:numCache>
                <c:formatCode>0.00%</c:formatCode>
                <c:ptCount val="12"/>
                <c:pt idx="0">
                  <c:v>0.52969999999999995</c:v>
                </c:pt>
                <c:pt idx="1">
                  <c:v>0.19570000000000001</c:v>
                </c:pt>
                <c:pt idx="2">
                  <c:v>0.18720000000000001</c:v>
                </c:pt>
                <c:pt idx="3">
                  <c:v>0.15679999999999999</c:v>
                </c:pt>
                <c:pt idx="4">
                  <c:v>0.14410000000000001</c:v>
                </c:pt>
                <c:pt idx="5">
                  <c:v>9.3600000000000003E-2</c:v>
                </c:pt>
                <c:pt idx="6">
                  <c:v>8.1500000000000003E-2</c:v>
                </c:pt>
                <c:pt idx="7">
                  <c:v>6.93E-2</c:v>
                </c:pt>
                <c:pt idx="8">
                  <c:v>3.9300000000000002E-2</c:v>
                </c:pt>
                <c:pt idx="9">
                  <c:v>3.4200000000000001E-2</c:v>
                </c:pt>
                <c:pt idx="10">
                  <c:v>4.0000000000000001E-3</c:v>
                </c:pt>
                <c:pt idx="1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B-44E3-86B5-097B7BC1B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93546000"/>
        <c:axId val="-1593543280"/>
        <c:axId val="0"/>
      </c:bar3DChart>
      <c:catAx>
        <c:axId val="-159354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93543280"/>
        <c:crosses val="autoZero"/>
        <c:auto val="1"/>
        <c:lblAlgn val="ctr"/>
        <c:lblOffset val="100"/>
        <c:noMultiLvlLbl val="0"/>
      </c:catAx>
      <c:valAx>
        <c:axId val="-15935432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159354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7F3C-6E85-4C11-A2E8-BDB26E5E930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5D87-229F-4BA6-9608-6E873BD27F9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18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5D87-229F-4BA6-9608-6E873BD27F9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5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5D87-229F-4BA6-9608-6E873BD27F94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955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1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5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9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0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8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6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3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95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01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6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4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70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8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95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1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62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43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3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1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01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14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0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5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9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4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9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62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1848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9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658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909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2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9759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545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568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80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437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D7F508D-9181-4E06-8663-CD05C16D3251}" type="datetimeFigureOut">
              <a:rPr lang="es-AR" smtClean="0"/>
              <a:t>20/2/2020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CE29D-0802-46F0-BC3B-7874EC4F5A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846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8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5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EAC-FDA7-438E-AA8B-516579BA694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20/2/2020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883E-43C5-46CC-92E7-5DCC596A967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653" y="-9525"/>
            <a:ext cx="2987824" cy="6877050"/>
          </a:xfrm>
          <a:prstGeom prst="rect">
            <a:avLst/>
          </a:prstGeom>
          <a:solidFill>
            <a:srgbClr val="18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5C9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3365" y="2708476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42348" y="588373"/>
            <a:ext cx="5290092" cy="3170099"/>
          </a:xfrm>
          <a:prstGeom prst="rect">
            <a:avLst/>
          </a:prstGeom>
          <a:noFill/>
          <a:ln w="28575">
            <a:solidFill>
              <a:srgbClr val="0075C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</a:rPr>
              <a:t>CALIDAD DE VIDA RELACIONADA CON LA SALUD EN PACIENTES CON SÍNDROME DE SJÖGREN PRIMARIO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611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GLO\Documents\Reumato\LOGOS\LOGO REUMAT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9" y="332656"/>
            <a:ext cx="2477071" cy="9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664415-CC4C-4FCA-9F8E-1280710159EE}"/>
              </a:ext>
            </a:extLst>
          </p:cNvPr>
          <p:cNvSpPr/>
          <p:nvPr/>
        </p:nvSpPr>
        <p:spPr>
          <a:xfrm>
            <a:off x="3205465" y="4211806"/>
            <a:ext cx="5265752" cy="2493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Secco A,</a:t>
            </a:r>
            <a:r>
              <a:rPr lang="es-AR" sz="1600" i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AR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Crespo Amaya G,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Chuquimia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R,</a:t>
            </a:r>
            <a:r>
              <a:rPr lang="es-AR" sz="1600" i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Catalán Pellet A,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Mamani M,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Romanini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F,</a:t>
            </a:r>
            <a:r>
              <a:rPr lang="es-AR" sz="1600" i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Papasidero S,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Demarchi J,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Pucci P,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Amitrano C,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Nitsche A,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Encinas L,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Caeiro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Gobbi C,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Albiero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Gomez A,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Barreira JC,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Aguila Maldonado R,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Garcia M,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Gallardo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M.A,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Soriano E,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Raiti L,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Salvatierra G,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Eimon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s-A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Agradecimiento: </a:t>
            </a:r>
            <a:r>
              <a:rPr lang="es-AR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Irazola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V.   </a:t>
            </a:r>
            <a:r>
              <a:rPr lang="es-A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es-AR" sz="16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1-Hospital Rivadavia, 2-Hospital Tornú, 3-Hospital Alemán, 4-Hospital Privado de Córdoba, 5-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Córdoba, 6-Hospital Británico, 7-Hospital San Martín de La Plata, 8- Hospital Italiano de Buenos Aires, 9- Clínica </a:t>
            </a:r>
            <a:r>
              <a:rPr lang="es-AR" sz="16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Bessone</a:t>
            </a:r>
            <a:r>
              <a:rPr lang="es-A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10- IPRI, 11-CEMIC.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E1C9E23-CFB5-4AB4-8DDB-215C9DE6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9" y="1895470"/>
            <a:ext cx="2477071" cy="112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A58CB-D9B2-4E60-AD90-4840A84B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39" y="3654957"/>
            <a:ext cx="247519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2" y="274638"/>
            <a:ext cx="7499177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Variables independientes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3" y="2749718"/>
            <a:ext cx="7538528" cy="3816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/>
              <a:t>Sexo </a:t>
            </a:r>
          </a:p>
          <a:p>
            <a:pPr algn="ctr"/>
            <a:r>
              <a:rPr lang="es-AR" dirty="0"/>
              <a:t>Edad al momento de la evaluación </a:t>
            </a:r>
          </a:p>
          <a:p>
            <a:pPr algn="ctr"/>
            <a:r>
              <a:rPr lang="es-AR" dirty="0"/>
              <a:t>Nivel de ingresos familiar </a:t>
            </a:r>
          </a:p>
          <a:p>
            <a:pPr algn="ctr"/>
            <a:r>
              <a:rPr lang="es-AR" dirty="0"/>
              <a:t>Nivel Educativo</a:t>
            </a:r>
          </a:p>
          <a:p>
            <a:pPr algn="ctr"/>
            <a:r>
              <a:rPr lang="es-AR" dirty="0"/>
              <a:t>Centro de atención </a:t>
            </a:r>
          </a:p>
          <a:p>
            <a:pPr algn="ctr"/>
            <a:r>
              <a:rPr lang="es-AR" dirty="0"/>
              <a:t>Actividad laboral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4087B-85B8-4C7D-A201-90C91089E15A}"/>
              </a:ext>
            </a:extLst>
          </p:cNvPr>
          <p:cNvSpPr txBox="1"/>
          <p:nvPr/>
        </p:nvSpPr>
        <p:spPr>
          <a:xfrm>
            <a:off x="1187624" y="1610945"/>
            <a:ext cx="7538527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AR" sz="3600" b="1" dirty="0"/>
              <a:t>Sociodemográficas</a:t>
            </a:r>
          </a:p>
          <a:p>
            <a:pPr algn="ctr"/>
            <a:endParaRPr lang="es-AR" sz="3200" b="1" u="sng" dirty="0"/>
          </a:p>
        </p:txBody>
      </p:sp>
    </p:spTree>
    <p:extLst>
      <p:ext uri="{BB962C8B-B14F-4D97-AF65-F5344CB8AC3E}">
        <p14:creationId xmlns:p14="http://schemas.microsoft.com/office/powerpoint/2010/main" val="180038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4986" y="274638"/>
            <a:ext cx="7501813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Variables independientes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4986" y="2698244"/>
            <a:ext cx="7567738" cy="37699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s-AR" sz="5800" dirty="0"/>
          </a:p>
          <a:p>
            <a:r>
              <a:rPr lang="es-AR" sz="5800" dirty="0"/>
              <a:t>Tiempo evolución de la enfermedad </a:t>
            </a:r>
          </a:p>
          <a:p>
            <a:r>
              <a:rPr lang="es-AR" sz="5800" dirty="0"/>
              <a:t>Xeroftalmía</a:t>
            </a:r>
          </a:p>
          <a:p>
            <a:r>
              <a:rPr lang="es-AR" sz="5800" dirty="0"/>
              <a:t>Xerostomía</a:t>
            </a:r>
          </a:p>
          <a:p>
            <a:r>
              <a:rPr lang="es-AR" sz="5800" dirty="0" err="1"/>
              <a:t>Xerodermia</a:t>
            </a:r>
            <a:r>
              <a:rPr lang="es-AR" sz="5800" dirty="0"/>
              <a:t>        EVA (última semana)</a:t>
            </a:r>
          </a:p>
          <a:p>
            <a:r>
              <a:rPr lang="es-AR" sz="5800" dirty="0" err="1"/>
              <a:t>Xerovagina</a:t>
            </a:r>
            <a:endParaRPr lang="es-AR" sz="5800" dirty="0"/>
          </a:p>
          <a:p>
            <a:r>
              <a:rPr lang="es-AR" sz="5800" dirty="0"/>
              <a:t>Fatiga </a:t>
            </a:r>
          </a:p>
          <a:p>
            <a:pPr marL="0" indent="0">
              <a:buNone/>
            </a:pPr>
            <a:endParaRPr lang="es-AR" sz="5800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67375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FFFB85D-A2A1-4CFF-BF0E-880A55CF35F1}"/>
              </a:ext>
            </a:extLst>
          </p:cNvPr>
          <p:cNvSpPr/>
          <p:nvPr/>
        </p:nvSpPr>
        <p:spPr>
          <a:xfrm>
            <a:off x="3995936" y="3861048"/>
            <a:ext cx="144016" cy="2120887"/>
          </a:xfrm>
          <a:prstGeom prst="rightBrace">
            <a:avLst>
              <a:gd name="adj1" fmla="val 190000"/>
              <a:gd name="adj2" fmla="val 5036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DCE88-A8C4-4BF4-9361-B9921A0497E9}"/>
              </a:ext>
            </a:extLst>
          </p:cNvPr>
          <p:cNvSpPr txBox="1"/>
          <p:nvPr/>
        </p:nvSpPr>
        <p:spPr>
          <a:xfrm>
            <a:off x="1184986" y="1460982"/>
            <a:ext cx="7563478" cy="1237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AR" sz="3600" b="1" dirty="0">
                <a:solidFill>
                  <a:prstClr val="black"/>
                </a:solidFill>
              </a:rPr>
              <a:t>Relacionadas con la enfermedad</a:t>
            </a:r>
          </a:p>
          <a:p>
            <a:pPr lvl="0" algn="ctr">
              <a:spcBef>
                <a:spcPct val="20000"/>
              </a:spcBef>
            </a:pPr>
            <a:endParaRPr lang="es-AR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3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Variables independientes  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8BAE5F-456D-4FEE-A6AC-EE9B292E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958" y="2487144"/>
            <a:ext cx="3658074" cy="42489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AR" sz="3200" dirty="0">
                <a:solidFill>
                  <a:prstClr val="black"/>
                </a:solidFill>
              </a:rPr>
              <a:t>Artralgias</a:t>
            </a:r>
          </a:p>
          <a:p>
            <a:pPr lvl="0"/>
            <a:r>
              <a:rPr lang="es-AR" sz="3200" dirty="0">
                <a:solidFill>
                  <a:prstClr val="black"/>
                </a:solidFill>
              </a:rPr>
              <a:t>Artritis</a:t>
            </a:r>
          </a:p>
          <a:p>
            <a:pPr lvl="0"/>
            <a:r>
              <a:rPr lang="es-AR" sz="3200" dirty="0">
                <a:solidFill>
                  <a:prstClr val="black"/>
                </a:solidFill>
              </a:rPr>
              <a:t>Tumefacción parotídea</a:t>
            </a:r>
          </a:p>
          <a:p>
            <a:pPr lvl="0"/>
            <a:r>
              <a:rPr lang="es-AR" sz="3200" dirty="0">
                <a:solidFill>
                  <a:prstClr val="black"/>
                </a:solidFill>
              </a:rPr>
              <a:t>Mialgias/miositis                                         </a:t>
            </a:r>
          </a:p>
          <a:p>
            <a:pPr lvl="0"/>
            <a:r>
              <a:rPr lang="es-AR" sz="3200" dirty="0">
                <a:solidFill>
                  <a:prstClr val="black"/>
                </a:solidFill>
              </a:rPr>
              <a:t>Fenómeno de Raynaud                              </a:t>
            </a:r>
          </a:p>
          <a:p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C6C-190B-4570-86A3-D61742AD9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2487144"/>
            <a:ext cx="3888432" cy="42489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AR" sz="3200" dirty="0">
                <a:solidFill>
                  <a:prstClr val="black"/>
                </a:solidFill>
              </a:rPr>
              <a:t>Polineuropatía</a:t>
            </a:r>
          </a:p>
          <a:p>
            <a:r>
              <a:rPr lang="es-AR" sz="3200" dirty="0">
                <a:solidFill>
                  <a:prstClr val="black"/>
                </a:solidFill>
              </a:rPr>
              <a:t>Vasculitis cutánea</a:t>
            </a:r>
            <a:endParaRPr lang="es-AR" sz="3200" dirty="0"/>
          </a:p>
          <a:p>
            <a:r>
              <a:rPr lang="es-AR" sz="3200" dirty="0"/>
              <a:t>Comp. pulmonar</a:t>
            </a:r>
            <a:endParaRPr lang="es-AR" sz="3200" b="1" u="sng" dirty="0"/>
          </a:p>
          <a:p>
            <a:pPr marL="457200" lvl="0" indent="-457200">
              <a:spcBef>
                <a:spcPts val="0"/>
              </a:spcBef>
            </a:pPr>
            <a:r>
              <a:rPr lang="es-AR" sz="3200" dirty="0">
                <a:solidFill>
                  <a:prstClr val="black"/>
                </a:solidFill>
              </a:rPr>
              <a:t>Linfoma</a:t>
            </a:r>
          </a:p>
          <a:p>
            <a:pPr marL="457200" lvl="0" indent="-457200">
              <a:spcBef>
                <a:spcPts val="0"/>
              </a:spcBef>
            </a:pPr>
            <a:r>
              <a:rPr lang="es-AR" sz="3200" dirty="0">
                <a:solidFill>
                  <a:prstClr val="black"/>
                </a:solidFill>
              </a:rPr>
              <a:t>Comp. renal </a:t>
            </a:r>
          </a:p>
          <a:p>
            <a:pPr marL="457200" lvl="0" indent="-457200">
              <a:spcBef>
                <a:spcPts val="0"/>
              </a:spcBef>
            </a:pPr>
            <a:r>
              <a:rPr lang="es-AR" sz="3200" dirty="0">
                <a:solidFill>
                  <a:prstClr val="black"/>
                </a:solidFill>
              </a:rPr>
              <a:t>Anemia trastornos crónicos</a:t>
            </a:r>
          </a:p>
          <a:p>
            <a:pPr marL="457200" lvl="0" indent="-457200">
              <a:spcBef>
                <a:spcPts val="0"/>
              </a:spcBef>
            </a:pPr>
            <a:r>
              <a:rPr lang="es-AR" sz="3200" dirty="0">
                <a:solidFill>
                  <a:prstClr val="black"/>
                </a:solidFill>
              </a:rPr>
              <a:t>Neutropenia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67375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F6E45-FBF1-48B6-87E6-8AA25AFBA3E8}"/>
              </a:ext>
            </a:extLst>
          </p:cNvPr>
          <p:cNvSpPr/>
          <p:nvPr/>
        </p:nvSpPr>
        <p:spPr>
          <a:xfrm>
            <a:off x="1234954" y="1461728"/>
            <a:ext cx="749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AR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20F88-436D-4C7A-88B5-241DF9EF63CF}"/>
              </a:ext>
            </a:extLst>
          </p:cNvPr>
          <p:cNvSpPr txBox="1"/>
          <p:nvPr/>
        </p:nvSpPr>
        <p:spPr>
          <a:xfrm>
            <a:off x="1201958" y="1446339"/>
            <a:ext cx="754650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Relacionadas con la enfermedad, en 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7597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Variables independientes   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F6E45-FBF1-48B6-87E6-8AA25AFBA3E8}"/>
              </a:ext>
            </a:extLst>
          </p:cNvPr>
          <p:cNvSpPr/>
          <p:nvPr/>
        </p:nvSpPr>
        <p:spPr>
          <a:xfrm>
            <a:off x="1218456" y="2755737"/>
            <a:ext cx="753000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/>
              <a:t>Lágrimas artificiales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/>
              <a:t>Gel oftálmico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/>
              <a:t>Hidratador bucal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 err="1"/>
              <a:t>Secretagogos</a:t>
            </a:r>
            <a:r>
              <a:rPr lang="es-AR" sz="3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/>
              <a:t>Hidroxicloroquina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600" dirty="0"/>
              <a:t>Tratamiento con inmunosupresores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A0FDC-25D1-4822-A019-5D971679416C}"/>
              </a:ext>
            </a:extLst>
          </p:cNvPr>
          <p:cNvSpPr txBox="1"/>
          <p:nvPr/>
        </p:nvSpPr>
        <p:spPr>
          <a:xfrm>
            <a:off x="1218456" y="1675109"/>
            <a:ext cx="753000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/>
            <a:endParaRPr lang="es-AR" sz="3200" b="1" dirty="0"/>
          </a:p>
          <a:p>
            <a:pPr algn="ctr"/>
            <a:r>
              <a:rPr lang="es-AR" sz="3200" b="1" dirty="0"/>
              <a:t>Variables relacionadas con el tratamiento</a:t>
            </a:r>
          </a:p>
          <a:p>
            <a:pPr algn="ctr"/>
            <a:endParaRPr lang="es-AR" sz="3200" b="1" u="sng" dirty="0"/>
          </a:p>
        </p:txBody>
      </p:sp>
    </p:spTree>
    <p:extLst>
      <p:ext uri="{BB962C8B-B14F-4D97-AF65-F5344CB8AC3E}">
        <p14:creationId xmlns:p14="http://schemas.microsoft.com/office/powerpoint/2010/main" val="406485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18864" y="224441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Variables independientes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151276"/>
            <a:ext cx="7632848" cy="46309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AR" dirty="0"/>
              <a:t>Depresión: PHQ9</a:t>
            </a:r>
          </a:p>
          <a:p>
            <a:pPr algn="just"/>
            <a:r>
              <a:rPr lang="es-AR" dirty="0"/>
              <a:t>Ansiedad: GAD7</a:t>
            </a:r>
          </a:p>
          <a:p>
            <a:pPr algn="just"/>
            <a:r>
              <a:rPr lang="es-AR" dirty="0"/>
              <a:t>Osteoartritis</a:t>
            </a:r>
          </a:p>
          <a:p>
            <a:pPr algn="just"/>
            <a:r>
              <a:rPr lang="es-AR" dirty="0"/>
              <a:t>Fibromialgia </a:t>
            </a:r>
          </a:p>
          <a:p>
            <a:pPr algn="just"/>
            <a:r>
              <a:rPr lang="es-AR" dirty="0"/>
              <a:t>Tabaquismo</a:t>
            </a:r>
          </a:p>
          <a:p>
            <a:pPr algn="just"/>
            <a:r>
              <a:rPr lang="es-AR" dirty="0"/>
              <a:t>Alcoholismo                </a:t>
            </a:r>
          </a:p>
          <a:p>
            <a:pPr algn="just"/>
            <a:r>
              <a:rPr lang="es-AR" dirty="0"/>
              <a:t>Hipertensión arterial </a:t>
            </a:r>
          </a:p>
          <a:p>
            <a:pPr algn="just"/>
            <a:r>
              <a:rPr lang="es-AR" dirty="0"/>
              <a:t>Actividad física: IPAQ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91072" y="182858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A0FBF4F-67D8-4547-977D-A1DBF9E5639C}"/>
              </a:ext>
            </a:extLst>
          </p:cNvPr>
          <p:cNvSpPr/>
          <p:nvPr/>
        </p:nvSpPr>
        <p:spPr>
          <a:xfrm>
            <a:off x="5148064" y="4509120"/>
            <a:ext cx="121157" cy="1728192"/>
          </a:xfrm>
          <a:prstGeom prst="rightBrace">
            <a:avLst>
              <a:gd name="adj1" fmla="val 15714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73CD8-1566-43A3-99EF-29EBDA3B0D7A}"/>
              </a:ext>
            </a:extLst>
          </p:cNvPr>
          <p:cNvSpPr txBox="1"/>
          <p:nvPr/>
        </p:nvSpPr>
        <p:spPr>
          <a:xfrm>
            <a:off x="5689061" y="5111606"/>
            <a:ext cx="345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prstClr val="black"/>
                </a:solidFill>
              </a:rPr>
              <a:t>STEPS de la OMS</a:t>
            </a:r>
            <a:endParaRPr lang="es-A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7184D-F13F-4359-8562-8D041AE8E0A0}"/>
              </a:ext>
            </a:extLst>
          </p:cNvPr>
          <p:cNvSpPr txBox="1"/>
          <p:nvPr/>
        </p:nvSpPr>
        <p:spPr>
          <a:xfrm>
            <a:off x="1187624" y="1504945"/>
            <a:ext cx="76328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Posibles confundidores</a:t>
            </a:r>
          </a:p>
        </p:txBody>
      </p:sp>
    </p:spTree>
    <p:extLst>
      <p:ext uri="{BB962C8B-B14F-4D97-AF65-F5344CB8AC3E}">
        <p14:creationId xmlns:p14="http://schemas.microsoft.com/office/powerpoint/2010/main" val="302731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     Análisis estadístico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algn="just"/>
            <a:endParaRPr lang="es-A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Las variables continuas se informaron como media y desvío estándar, las categóricas en porcentajes.</a:t>
            </a:r>
          </a:p>
          <a:p>
            <a:pPr algn="just"/>
            <a:r>
              <a:rPr lang="es-A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construyó un </a:t>
            </a:r>
            <a:r>
              <a:rPr lang="es-A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explicativo de regresión lineal múltiple</a:t>
            </a:r>
            <a:r>
              <a:rPr lang="es-A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cada escala del SF-36 tomada como variable dependiente.</a:t>
            </a:r>
          </a:p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     Análisis estadístico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Se examinó el coeficiente de determinación múltiple (R</a:t>
            </a:r>
            <a:r>
              <a:rPr lang="es-A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) ajustado y la varianza residual.</a:t>
            </a: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Se chequearon los supuestos de normalidad, linealidad, homocedasticidad e independencia.</a:t>
            </a: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Se evaluó la presencia de </a:t>
            </a:r>
            <a:r>
              <a:rPr lang="es-AR" sz="2600">
                <a:latin typeface="Arial" panose="020B0604020202020204" pitchFamily="34" charset="0"/>
                <a:cs typeface="Arial" panose="020B0604020202020204" pitchFamily="34" charset="0"/>
              </a:rPr>
              <a:t>observaciones atípicas </a:t>
            </a:r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y de multicolinealidad.</a:t>
            </a: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En los casos en los que no se cumplió el supuesto de linealidad y/o de homocedasticidad se realizaron transformaciones de variables o regresión robusta.</a:t>
            </a:r>
          </a:p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9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91507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Resultados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19779"/>
            <a:ext cx="7560840" cy="847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D5CCA8-E0C2-4ED7-91F3-9E66687FB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00154"/>
              </p:ext>
            </p:extLst>
          </p:nvPr>
        </p:nvGraphicFramePr>
        <p:xfrm>
          <a:off x="1134378" y="1009657"/>
          <a:ext cx="7533659" cy="580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9155">
                  <a:extLst>
                    <a:ext uri="{9D8B030D-6E8A-4147-A177-3AD203B41FA5}">
                      <a16:colId xmlns:a16="http://schemas.microsoft.com/office/drawing/2014/main" val="135389381"/>
                    </a:ext>
                  </a:extLst>
                </a:gridCol>
                <a:gridCol w="2744504">
                  <a:extLst>
                    <a:ext uri="{9D8B030D-6E8A-4147-A177-3AD203B41FA5}">
                      <a16:colId xmlns:a16="http://schemas.microsoft.com/office/drawing/2014/main" val="4035763708"/>
                    </a:ext>
                  </a:extLst>
                </a:gridCol>
              </a:tblGrid>
              <a:tr h="329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CARACTERÍSTICAS SOCIODEMOGRÁFICAS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N pacientes: 252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901370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Edad en años (media ± DS)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52,64 (±14,84)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099945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Sexo (% femenino)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98,38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322591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Tiempo de evolución de la enfermedad (media ±DS)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7,33 (±7,54)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746996"/>
                  </a:ext>
                </a:extLst>
              </a:tr>
              <a:tr h="85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Centro de atención (%)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-Público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-Privado 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57,14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42,86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775201"/>
                  </a:ext>
                </a:extLst>
              </a:tr>
              <a:tr h="85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Escolaridad (%)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-hasta secundario  incompleto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 Mayor o igual a secundario completo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43,28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56,72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291084"/>
                  </a:ext>
                </a:extLst>
              </a:tr>
              <a:tr h="284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Ocupación (%)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-Desocupado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-Profesional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-Estudiante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-Profesión docente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-Comerciante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-Empleado administrativo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-Ama de casa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-Oficio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-Otros/jubilados 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5,51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13,14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1,27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6,36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5,51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9,75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39,83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9,32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9,32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04405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08CB515-A0C2-4EC9-97E7-6631229DAD0C}"/>
              </a:ext>
            </a:extLst>
          </p:cNvPr>
          <p:cNvSpPr/>
          <p:nvPr/>
        </p:nvSpPr>
        <p:spPr>
          <a:xfrm>
            <a:off x="6588224" y="1417638"/>
            <a:ext cx="1440160" cy="28317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CDD30-35DC-4EEC-917E-C2E57CF2A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63" y="1418616"/>
            <a:ext cx="1450974" cy="292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8EC624-1370-4E3F-9F58-B05F5623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63" y="1753907"/>
            <a:ext cx="1450974" cy="292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4A858-F9E9-4D8F-B8CE-C7D9E0A1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17" y="2051437"/>
            <a:ext cx="1450974" cy="29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134213-17AC-4E56-B46A-6E6DA9BF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89" y="2580863"/>
            <a:ext cx="1450974" cy="292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4F3B58-3CAC-4EA9-AEF5-BEF2BB4D0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25" y="3434944"/>
            <a:ext cx="1450974" cy="29263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C96ABC-5C90-4246-B56E-751B37474E38}"/>
              </a:ext>
            </a:extLst>
          </p:cNvPr>
          <p:cNvSpPr/>
          <p:nvPr/>
        </p:nvSpPr>
        <p:spPr>
          <a:xfrm>
            <a:off x="6732240" y="1417638"/>
            <a:ext cx="1296144" cy="67146"/>
          </a:xfrm>
          <a:prstGeom prst="ellipse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36594-3469-4F9C-BB74-B38E051E2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89" y="5949280"/>
            <a:ext cx="1450974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2C0BBB-4143-46D2-894E-DE4273FCB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78741"/>
              </p:ext>
            </p:extLst>
          </p:nvPr>
        </p:nvGraphicFramePr>
        <p:xfrm>
          <a:off x="2267641" y="2141718"/>
          <a:ext cx="5304658" cy="380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329">
                  <a:extLst>
                    <a:ext uri="{9D8B030D-6E8A-4147-A177-3AD203B41FA5}">
                      <a16:colId xmlns:a16="http://schemas.microsoft.com/office/drawing/2014/main" val="1941482530"/>
                    </a:ext>
                  </a:extLst>
                </a:gridCol>
                <a:gridCol w="2652329">
                  <a:extLst>
                    <a:ext uri="{9D8B030D-6E8A-4147-A177-3AD203B41FA5}">
                      <a16:colId xmlns:a16="http://schemas.microsoft.com/office/drawing/2014/main" val="1117001404"/>
                    </a:ext>
                  </a:extLst>
                </a:gridCol>
              </a:tblGrid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EVA (0-100 mm)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media+/- DS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462127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Xeroftalmía 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56,91 +/-30,29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321278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Xerostomía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56,68+/-31,1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196116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Xerodermia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52,0+/-31,54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240497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Xerovagina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43,12+/-35,92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453825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Fatiga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48,97+/-33,26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402146"/>
                  </a:ext>
                </a:extLst>
              </a:tr>
            </a:tbl>
          </a:graphicData>
        </a:graphic>
      </p:graphicFrame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84830DCA-7F4A-4BE8-AFA3-69E0DCE2B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12942"/>
              </p:ext>
            </p:extLst>
          </p:nvPr>
        </p:nvGraphicFramePr>
        <p:xfrm>
          <a:off x="1486000" y="1868406"/>
          <a:ext cx="6336704" cy="435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827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Características  basales: manifestaciones clínicas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19779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91426-62FC-44DA-9E45-58BE6268AA51}"/>
              </a:ext>
            </a:extLst>
          </p:cNvPr>
          <p:cNvSpPr txBox="1"/>
          <p:nvPr/>
        </p:nvSpPr>
        <p:spPr>
          <a:xfrm>
            <a:off x="1159834" y="1363824"/>
            <a:ext cx="29626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Manifestaciones glandulares y fatiga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171D3-D72A-46BF-9450-2E3355FAB767}"/>
              </a:ext>
            </a:extLst>
          </p:cNvPr>
          <p:cNvSpPr txBox="1"/>
          <p:nvPr/>
        </p:nvSpPr>
        <p:spPr>
          <a:xfrm>
            <a:off x="5940352" y="1437261"/>
            <a:ext cx="279472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Manifestaciones sistémicas</a:t>
            </a:r>
          </a:p>
        </p:txBody>
      </p:sp>
    </p:spTree>
    <p:extLst>
      <p:ext uri="{BB962C8B-B14F-4D97-AF65-F5344CB8AC3E}">
        <p14:creationId xmlns:p14="http://schemas.microsoft.com/office/powerpoint/2010/main" val="8567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animBg="1"/>
      <p:bldP spid="6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Resultados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19779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2BEEFB-AEB3-4FFA-B9D2-ED106C31F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2388"/>
              </p:ext>
            </p:extLst>
          </p:nvPr>
        </p:nvGraphicFramePr>
        <p:xfrm>
          <a:off x="1403648" y="1772816"/>
          <a:ext cx="6912768" cy="4104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796">
                  <a:extLst>
                    <a:ext uri="{9D8B030D-6E8A-4147-A177-3AD203B41FA5}">
                      <a16:colId xmlns:a16="http://schemas.microsoft.com/office/drawing/2014/main" val="669083607"/>
                    </a:ext>
                  </a:extLst>
                </a:gridCol>
                <a:gridCol w="2454045">
                  <a:extLst>
                    <a:ext uri="{9D8B030D-6E8A-4147-A177-3AD203B41FA5}">
                      <a16:colId xmlns:a16="http://schemas.microsoft.com/office/drawing/2014/main" val="37823686"/>
                    </a:ext>
                  </a:extLst>
                </a:gridCol>
                <a:gridCol w="1994927">
                  <a:extLst>
                    <a:ext uri="{9D8B030D-6E8A-4147-A177-3AD203B41FA5}">
                      <a16:colId xmlns:a16="http://schemas.microsoft.com/office/drawing/2014/main" val="2631086265"/>
                    </a:ext>
                  </a:extLst>
                </a:gridCol>
              </a:tblGrid>
              <a:tr h="70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ESCALAS SF-36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PUNTAJE (media+/-DS)</a:t>
                      </a:r>
                      <a:endParaRPr lang="es-A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IC 95%</a:t>
                      </a:r>
                      <a:endParaRPr lang="es-A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191984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Salud General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48,84+/- 22,24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46,08- 51,60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610931"/>
                  </a:ext>
                </a:extLst>
              </a:tr>
              <a:tr h="41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Rol Físico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43,06+/- 42,71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37,79- 48,33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02808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Dolor Corporal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52,87+/- 25,92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49,66-56,08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158803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Función Física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64,34+/- 26,81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61,02- 67,66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970206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Vitalidad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45,93+/- 20,83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 43,31-48,55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609108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Función Social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62,10+/-27,36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58,71-65,49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170284"/>
                  </a:ext>
                </a:extLst>
              </a:tr>
              <a:tr h="41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Rol Emocional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51,72+/- 43,24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46,38-57,06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345925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Salud Mental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57,10+/- 21,19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54,44- 59,76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312596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45AC18-D6BD-4680-803A-E1F26A344A67}"/>
              </a:ext>
            </a:extLst>
          </p:cNvPr>
          <p:cNvSpPr/>
          <p:nvPr/>
        </p:nvSpPr>
        <p:spPr>
          <a:xfrm>
            <a:off x="1403648" y="2924944"/>
            <a:ext cx="6912768" cy="3600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2237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 dirty="0">
                <a:solidFill>
                  <a:prstClr val="black"/>
                </a:solidFill>
              </a:rPr>
              <a:t>                                                                                                                     </a:t>
            </a:r>
            <a:endParaRPr lang="es-AR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C7CA4"/>
                </a:solidFill>
              </a:rPr>
              <a:t>  Introducción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14B72-C4CA-4DBA-9AC5-A63E123A5701}"/>
              </a:ext>
            </a:extLst>
          </p:cNvPr>
          <p:cNvSpPr/>
          <p:nvPr/>
        </p:nvSpPr>
        <p:spPr>
          <a:xfrm>
            <a:off x="1228800" y="1426766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La Organización Mundial de la Salud define a la </a:t>
            </a: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</a:rPr>
              <a:t>Salud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 como el estado de completo bienestar físico, mental y social, y no solamente la ausencia de enfermedad.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</a:rPr>
              <a:t>La </a:t>
            </a:r>
            <a:r>
              <a:rPr lang="es-AR" sz="2400" b="1" dirty="0">
                <a:latin typeface="Arial" panose="020B0604020202020204" pitchFamily="34" charset="0"/>
              </a:rPr>
              <a:t>Calidad de Vida </a:t>
            </a:r>
            <a:r>
              <a:rPr lang="es-AR" sz="2400" dirty="0">
                <a:latin typeface="Arial" panose="020B0604020202020204" pitchFamily="34" charset="0"/>
              </a:rPr>
              <a:t>es un concepto amplio que se caracteriza por la sensación de los individuos de bienestar, con medidas generales de cuan satisfechos se encuentran en todas las facetas de sus vidas.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FEB14-28A3-49CD-863F-65CBF9B930D0}"/>
              </a:ext>
            </a:extLst>
          </p:cNvPr>
          <p:cNvSpPr txBox="1"/>
          <p:nvPr/>
        </p:nvSpPr>
        <p:spPr>
          <a:xfrm>
            <a:off x="4004454" y="5819070"/>
            <a:ext cx="4888836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es-AR" sz="1600" dirty="0">
                <a:latin typeface="Calibri" panose="020F0502020204030204" pitchFamily="34" charset="0"/>
                <a:ea typeface="Calibri" panose="020F0502020204030204" pitchFamily="34" charset="0"/>
              </a:rPr>
              <a:t>Organización Mundial de la Salud.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2014. 48°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Edición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Tzu Chi Medical Journal.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2013;25(1):8-12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995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C7CA4"/>
                </a:solidFill>
              </a:rPr>
              <a:t>Resultados: análisis multivariable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60645" y="125164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733072-8DDC-4034-B9D7-A30EBB62CD19}"/>
              </a:ext>
            </a:extLst>
          </p:cNvPr>
          <p:cNvGraphicFramePr>
            <a:graphicFrameLocks noGrp="1"/>
          </p:cNvGraphicFramePr>
          <p:nvPr/>
        </p:nvGraphicFramePr>
        <p:xfrm>
          <a:off x="1139550" y="1700808"/>
          <a:ext cx="7547252" cy="4131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813">
                  <a:extLst>
                    <a:ext uri="{9D8B030D-6E8A-4147-A177-3AD203B41FA5}">
                      <a16:colId xmlns:a16="http://schemas.microsoft.com/office/drawing/2014/main" val="3081623567"/>
                    </a:ext>
                  </a:extLst>
                </a:gridCol>
                <a:gridCol w="1886813">
                  <a:extLst>
                    <a:ext uri="{9D8B030D-6E8A-4147-A177-3AD203B41FA5}">
                      <a16:colId xmlns:a16="http://schemas.microsoft.com/office/drawing/2014/main" val="1232418252"/>
                    </a:ext>
                  </a:extLst>
                </a:gridCol>
                <a:gridCol w="1886813">
                  <a:extLst>
                    <a:ext uri="{9D8B030D-6E8A-4147-A177-3AD203B41FA5}">
                      <a16:colId xmlns:a16="http://schemas.microsoft.com/office/drawing/2014/main" val="409577609"/>
                    </a:ext>
                  </a:extLst>
                </a:gridCol>
                <a:gridCol w="1886813">
                  <a:extLst>
                    <a:ext uri="{9D8B030D-6E8A-4147-A177-3AD203B41FA5}">
                      <a16:colId xmlns:a16="http://schemas.microsoft.com/office/drawing/2014/main" val="3839760986"/>
                    </a:ext>
                  </a:extLst>
                </a:gridCol>
              </a:tblGrid>
              <a:tr h="41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ROL FISICO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Coeficiente β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IC 95%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Valor de p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752052"/>
                  </a:ext>
                </a:extLst>
              </a:tr>
              <a:tr h="41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Xerodermia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-0,21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-0,39 a  -0,02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0,03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934330"/>
                  </a:ext>
                </a:extLst>
              </a:tr>
              <a:tr h="41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Fatiga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-0,22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-0,41 a -0,04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690294"/>
                  </a:ext>
                </a:extLst>
              </a:tr>
              <a:tr h="41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Edad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-0,43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-0,75 a -0,12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&lt;0,01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352847"/>
                  </a:ext>
                </a:extLst>
              </a:tr>
              <a:tr h="24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Depresión (</a:t>
                      </a:r>
                      <a:r>
                        <a:rPr lang="es-AR" sz="2000" dirty="0" err="1">
                          <a:effectLst/>
                        </a:rPr>
                        <a:t>ref:ausencia</a:t>
                      </a:r>
                      <a:r>
                        <a:rPr lang="es-AR" sz="2000" dirty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Modera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Mod. Severa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Severa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-21,90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-30,99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-38,30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-48,70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-34,95 a -8,85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-45,07 a -16,90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-54,57 a -22,02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-69,81 a -27,58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0216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3313652-2E33-426C-9FFE-1243AC9256C7}"/>
              </a:ext>
            </a:extLst>
          </p:cNvPr>
          <p:cNvSpPr/>
          <p:nvPr/>
        </p:nvSpPr>
        <p:spPr>
          <a:xfrm>
            <a:off x="1139550" y="5972939"/>
            <a:ext cx="43418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ajustado: 0,37. Varianza residual: 1172,71</a:t>
            </a:r>
          </a:p>
        </p:txBody>
      </p:sp>
    </p:spTree>
    <p:extLst>
      <p:ext uri="{BB962C8B-B14F-4D97-AF65-F5344CB8AC3E}">
        <p14:creationId xmlns:p14="http://schemas.microsoft.com/office/powerpoint/2010/main" val="292856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C7CA4"/>
                </a:solidFill>
              </a:rPr>
              <a:t>Resultados: análisis multivariable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208312" y="108471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839010-33A5-4736-B65F-16473CA45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04659"/>
              </p:ext>
            </p:extLst>
          </p:nvPr>
        </p:nvGraphicFramePr>
        <p:xfrm>
          <a:off x="1331640" y="1784362"/>
          <a:ext cx="7069440" cy="4082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360">
                  <a:extLst>
                    <a:ext uri="{9D8B030D-6E8A-4147-A177-3AD203B41FA5}">
                      <a16:colId xmlns:a16="http://schemas.microsoft.com/office/drawing/2014/main" val="4247203354"/>
                    </a:ext>
                  </a:extLst>
                </a:gridCol>
                <a:gridCol w="1767360">
                  <a:extLst>
                    <a:ext uri="{9D8B030D-6E8A-4147-A177-3AD203B41FA5}">
                      <a16:colId xmlns:a16="http://schemas.microsoft.com/office/drawing/2014/main" val="2705576717"/>
                    </a:ext>
                  </a:extLst>
                </a:gridCol>
                <a:gridCol w="1767360">
                  <a:extLst>
                    <a:ext uri="{9D8B030D-6E8A-4147-A177-3AD203B41FA5}">
                      <a16:colId xmlns:a16="http://schemas.microsoft.com/office/drawing/2014/main" val="1186317189"/>
                    </a:ext>
                  </a:extLst>
                </a:gridCol>
                <a:gridCol w="1767360">
                  <a:extLst>
                    <a:ext uri="{9D8B030D-6E8A-4147-A177-3AD203B41FA5}">
                      <a16:colId xmlns:a16="http://schemas.microsoft.com/office/drawing/2014/main" val="1759858554"/>
                    </a:ext>
                  </a:extLst>
                </a:gridCol>
              </a:tblGrid>
              <a:tr h="29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SALUD GENERAL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Coeficiente β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IC95%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Valor de </a:t>
                      </a:r>
                      <a:r>
                        <a:rPr lang="es-AR" sz="2000" i="1" dirty="0">
                          <a:effectLst/>
                        </a:rPr>
                        <a:t>p</a:t>
                      </a:r>
                      <a:endParaRPr lang="es-AR" sz="2000" i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395424"/>
                  </a:ext>
                </a:extLst>
              </a:tr>
              <a:tr h="29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Xerostomía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-0,11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-0,19  a -0,02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0,015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172353"/>
                  </a:ext>
                </a:extLst>
              </a:tr>
              <a:tr h="29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Fatiga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-0,14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-0,22 a -0,06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&lt;0,01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644573"/>
                  </a:ext>
                </a:extLst>
              </a:tr>
              <a:tr h="29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Edad 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0,19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0,02 a 0,35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0,02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942119"/>
                  </a:ext>
                </a:extLst>
              </a:tr>
              <a:tr h="29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Tiempo de evolución 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-0,37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-0,70 a -0,04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0,03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447966"/>
                  </a:ext>
                </a:extLst>
              </a:tr>
              <a:tr h="124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Ansiedad (</a:t>
                      </a:r>
                      <a:r>
                        <a:rPr lang="es-AR" sz="2000" dirty="0" err="1">
                          <a:effectLst/>
                        </a:rPr>
                        <a:t>ref:ausencia</a:t>
                      </a:r>
                      <a:r>
                        <a:rPr lang="es-AR" sz="20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Severa 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-18,27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-18,90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-26,96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-24,26 a -12,28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-25,78 a -12,01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-34,48 a -19,43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489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35982B7-3A40-4F42-90DF-8B4D7334C926}"/>
              </a:ext>
            </a:extLst>
          </p:cNvPr>
          <p:cNvSpPr/>
          <p:nvPr/>
        </p:nvSpPr>
        <p:spPr>
          <a:xfrm>
            <a:off x="1316426" y="6114253"/>
            <a:ext cx="42510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ajustado: 0,42. Varianza Residual: 290,78</a:t>
            </a:r>
          </a:p>
        </p:txBody>
      </p:sp>
    </p:spTree>
    <p:extLst>
      <p:ext uri="{BB962C8B-B14F-4D97-AF65-F5344CB8AC3E}">
        <p14:creationId xmlns:p14="http://schemas.microsoft.com/office/powerpoint/2010/main" val="273539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-6052"/>
            <a:ext cx="7941568" cy="786676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C7CA4"/>
                </a:solidFill>
              </a:rPr>
              <a:t>Resultados: análisis multivariable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74422"/>
            <a:ext cx="7545627" cy="886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56E1B6-CEB0-4871-9DFF-235B0E099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7523"/>
              </p:ext>
            </p:extLst>
          </p:nvPr>
        </p:nvGraphicFramePr>
        <p:xfrm>
          <a:off x="1155366" y="987715"/>
          <a:ext cx="7547252" cy="53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710">
                  <a:extLst>
                    <a:ext uri="{9D8B030D-6E8A-4147-A177-3AD203B41FA5}">
                      <a16:colId xmlns:a16="http://schemas.microsoft.com/office/drawing/2014/main" val="314561181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8446747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43559553"/>
                    </a:ext>
                  </a:extLst>
                </a:gridCol>
                <a:gridCol w="1680118">
                  <a:extLst>
                    <a:ext uri="{9D8B030D-6E8A-4147-A177-3AD203B41FA5}">
                      <a16:colId xmlns:a16="http://schemas.microsoft.com/office/drawing/2014/main" val="2628929404"/>
                    </a:ext>
                  </a:extLst>
                </a:gridCol>
              </a:tblGrid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DOLOR CORPORAL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Coeficiente β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IC 95%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Valor de </a:t>
                      </a:r>
                      <a:r>
                        <a:rPr lang="es-AR" sz="1800" b="1" i="1" dirty="0">
                          <a:effectLst/>
                        </a:rPr>
                        <a:t>p</a:t>
                      </a:r>
                      <a:endParaRPr lang="es-AR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242954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Xerostomía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-0,14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-0,23 a -0,56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670580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Artralgias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-5,86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-11,09 a -0,63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64916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Uso de lag.artificiales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7,82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0,33  a 15,31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0,04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246274"/>
                  </a:ext>
                </a:extLst>
              </a:tr>
              <a:tr h="104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Depresión (referencia: ausencia)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Mod. severa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Severa 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-11,18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-24,59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-31,22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-26,28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-18,01 a -4,35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-32,32 a -16,85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-39,82 a -22,63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-38,11 a -14,45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&lt;0.01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903118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Fibromialgia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-11,32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-18,18 a -4,46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714585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Sexo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21,40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2,52 a 40,30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231902"/>
                  </a:ext>
                </a:extLst>
              </a:tr>
              <a:tr h="209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Actividad laboral (referencia: desocupado)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Profesional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Estudiante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Profesión docente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Comerciante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Empleado administrativo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Ama de casa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Oficio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Otros/jubilados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16,26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37,81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17,67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4,11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16,32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11,88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11,28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11,26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3,16 a 29,37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12,40  a 63,22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3,13  a 32,20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-11,93 a 20,15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2,94 a 29,70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 a 23,59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-2,63 a 25,19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-2,35 a 24,86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 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&lt;0,01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0,61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0,02 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0,05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</a:t>
                      </a:r>
                      <a:endParaRPr lang="es-A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1807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4C0E81-8B6A-41FE-BBDE-7A69E6637817}"/>
              </a:ext>
            </a:extLst>
          </p:cNvPr>
          <p:cNvSpPr txBox="1"/>
          <p:nvPr/>
        </p:nvSpPr>
        <p:spPr>
          <a:xfrm>
            <a:off x="1172610" y="653509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R</a:t>
            </a:r>
            <a:r>
              <a:rPr lang="es-AR" sz="1600" baseline="30000" dirty="0"/>
              <a:t>2</a:t>
            </a:r>
            <a:r>
              <a:rPr lang="es-AR" sz="1600" dirty="0"/>
              <a:t> ajustado: 0,50. Varianza Residual: 320,68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DA157F-2F69-4896-858F-344F6EE04EBF}"/>
              </a:ext>
            </a:extLst>
          </p:cNvPr>
          <p:cNvSpPr/>
          <p:nvPr/>
        </p:nvSpPr>
        <p:spPr>
          <a:xfrm>
            <a:off x="1153138" y="4365104"/>
            <a:ext cx="7547252" cy="288032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3D7949-B4E8-4726-9C69-0E1E02BA9972}"/>
              </a:ext>
            </a:extLst>
          </p:cNvPr>
          <p:cNvSpPr/>
          <p:nvPr/>
        </p:nvSpPr>
        <p:spPr>
          <a:xfrm>
            <a:off x="1153138" y="4365104"/>
            <a:ext cx="7533662" cy="144016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F5CE52-8962-4E67-B846-97CB4F14C724}"/>
              </a:ext>
            </a:extLst>
          </p:cNvPr>
          <p:cNvSpPr/>
          <p:nvPr/>
        </p:nvSpPr>
        <p:spPr>
          <a:xfrm>
            <a:off x="1153138" y="4678967"/>
            <a:ext cx="7379302" cy="118185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44001-BABD-4189-9B4A-64C57132A303}"/>
              </a:ext>
            </a:extLst>
          </p:cNvPr>
          <p:cNvSpPr/>
          <p:nvPr/>
        </p:nvSpPr>
        <p:spPr>
          <a:xfrm>
            <a:off x="1179298" y="4552956"/>
            <a:ext cx="75277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95338-9F18-4A2A-961B-A8B10C67F929}"/>
              </a:ext>
            </a:extLst>
          </p:cNvPr>
          <p:cNvSpPr/>
          <p:nvPr/>
        </p:nvSpPr>
        <p:spPr>
          <a:xfrm>
            <a:off x="1156483" y="5491188"/>
            <a:ext cx="7550595" cy="430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64358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698748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0C7CA4"/>
                </a:solidFill>
              </a:rPr>
              <a:t>Resultados: análisis multivariable</a:t>
            </a:r>
            <a:r>
              <a:rPr lang="es-ES" b="1" dirty="0">
                <a:solidFill>
                  <a:srgbClr val="0C7CA4"/>
                </a:solidFill>
              </a:rPr>
              <a:t>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19779"/>
            <a:ext cx="7560840" cy="672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E285F8-ECA6-4B9E-BAC2-CB9DCDCE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63648"/>
              </p:ext>
            </p:extLst>
          </p:nvPr>
        </p:nvGraphicFramePr>
        <p:xfrm>
          <a:off x="1182350" y="864177"/>
          <a:ext cx="7518040" cy="5715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522">
                  <a:extLst>
                    <a:ext uri="{9D8B030D-6E8A-4147-A177-3AD203B41FA5}">
                      <a16:colId xmlns:a16="http://schemas.microsoft.com/office/drawing/2014/main" val="236784783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450709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837040907"/>
                    </a:ext>
                  </a:extLst>
                </a:gridCol>
                <a:gridCol w="1680118">
                  <a:extLst>
                    <a:ext uri="{9D8B030D-6E8A-4147-A177-3AD203B41FA5}">
                      <a16:colId xmlns:a16="http://schemas.microsoft.com/office/drawing/2014/main" val="1171782435"/>
                    </a:ext>
                  </a:extLst>
                </a:gridCol>
              </a:tblGrid>
              <a:tr h="20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VITALIDAD</a:t>
                      </a:r>
                      <a:endParaRPr lang="es-A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Coeficiente β</a:t>
                      </a:r>
                      <a:endParaRPr lang="es-A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IC 95%</a:t>
                      </a:r>
                      <a:endParaRPr lang="es-A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Valor de p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713018"/>
                  </a:ext>
                </a:extLst>
              </a:tr>
              <a:tr h="20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Fatiga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-0,19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-0,26 -0,12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578130"/>
                  </a:ext>
                </a:extLst>
              </a:tr>
              <a:tr h="20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Fibromialgia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-5,27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-10,43 a -0,10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0,046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69871"/>
                  </a:ext>
                </a:extLst>
              </a:tr>
              <a:tr h="125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Depresión (</a:t>
                      </a:r>
                      <a:r>
                        <a:rPr lang="es-AR" sz="1400" b="1" dirty="0" err="1">
                          <a:effectLst/>
                        </a:rPr>
                        <a:t>ref:ausencia</a:t>
                      </a:r>
                      <a:r>
                        <a:rPr lang="es-AR" sz="14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Leve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Moderada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Mod. severa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Severa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-10,71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-18,03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-20,92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-24,15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-16,42 a -5,01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-25,29 a -10,77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-29,44 a -12,41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-34,95 a -13,35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830391"/>
                  </a:ext>
                </a:extLst>
              </a:tr>
              <a:tr h="104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Ansiedad (categoría de ref:ausencia)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Severa 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-5,48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-6,32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-6,50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-10,83 a -0,13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-13,19 a 0,55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-14,43 a 1,43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0,11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599354"/>
                  </a:ext>
                </a:extLst>
              </a:tr>
              <a:tr h="20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Actividad física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0,0001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8,34e-07 a 0,0001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0,047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448832"/>
                  </a:ext>
                </a:extLst>
              </a:tr>
              <a:tr h="229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Ocupación (</a:t>
                      </a:r>
                      <a:r>
                        <a:rPr lang="es-AR" sz="1400" b="1" dirty="0" err="1">
                          <a:effectLst/>
                        </a:rPr>
                        <a:t>ref:desocupado</a:t>
                      </a:r>
                      <a:r>
                        <a:rPr lang="es-AR" sz="14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Profesional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Estudiante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Profesión docente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Comerciante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Empl</a:t>
                      </a:r>
                      <a:r>
                        <a:rPr lang="es-AR" sz="1400" b="1" dirty="0">
                          <a:effectLst/>
                        </a:rPr>
                        <a:t>. administrativo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Ama de casa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Oficio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Otros/jubilado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3,32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24,58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2,07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1,14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11,40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10,70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8,32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5,80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-6,68 a 13,32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6,53 a 42,63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-8,91 a 13,06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-10,54 a 12,81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1,14 a 21,65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1,73 a 19,67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-2,32 a 18,96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-4.45 a 16.05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0,02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0,27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5342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C05C453-AC37-4BD5-97DC-995AB456EEA5}"/>
              </a:ext>
            </a:extLst>
          </p:cNvPr>
          <p:cNvSpPr/>
          <p:nvPr/>
        </p:nvSpPr>
        <p:spPr>
          <a:xfrm>
            <a:off x="1308641" y="6547395"/>
            <a:ext cx="3331105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ajustado: 0,62. Varianza residual: 174,01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37017-50EC-4346-8316-63F159FD5713}"/>
              </a:ext>
            </a:extLst>
          </p:cNvPr>
          <p:cNvSpPr/>
          <p:nvPr/>
        </p:nvSpPr>
        <p:spPr>
          <a:xfrm>
            <a:off x="1171221" y="3374931"/>
            <a:ext cx="7518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43499-1EDD-4C8A-AC8A-C3958EF0741D}"/>
              </a:ext>
            </a:extLst>
          </p:cNvPr>
          <p:cNvSpPr/>
          <p:nvPr/>
        </p:nvSpPr>
        <p:spPr>
          <a:xfrm>
            <a:off x="1187189" y="5630595"/>
            <a:ext cx="7509320" cy="41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D6718-B6BE-4B70-B4D2-DFF373660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498" y="4779282"/>
            <a:ext cx="7507097" cy="2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-6052"/>
            <a:ext cx="7869560" cy="698748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C7CA4"/>
                </a:solidFill>
              </a:rPr>
              <a:t>Resultados: análisis multivariable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18658" y="60304"/>
            <a:ext cx="7547250" cy="791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A78984-B574-457C-AC55-479474BE2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81903"/>
              </p:ext>
            </p:extLst>
          </p:nvPr>
        </p:nvGraphicFramePr>
        <p:xfrm>
          <a:off x="1115616" y="1022074"/>
          <a:ext cx="7550292" cy="545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573">
                  <a:extLst>
                    <a:ext uri="{9D8B030D-6E8A-4147-A177-3AD203B41FA5}">
                      <a16:colId xmlns:a16="http://schemas.microsoft.com/office/drawing/2014/main" val="2927214249"/>
                    </a:ext>
                  </a:extLst>
                </a:gridCol>
                <a:gridCol w="1887573">
                  <a:extLst>
                    <a:ext uri="{9D8B030D-6E8A-4147-A177-3AD203B41FA5}">
                      <a16:colId xmlns:a16="http://schemas.microsoft.com/office/drawing/2014/main" val="3800948196"/>
                    </a:ext>
                  </a:extLst>
                </a:gridCol>
                <a:gridCol w="1887573">
                  <a:extLst>
                    <a:ext uri="{9D8B030D-6E8A-4147-A177-3AD203B41FA5}">
                      <a16:colId xmlns:a16="http://schemas.microsoft.com/office/drawing/2014/main" val="1483747130"/>
                    </a:ext>
                  </a:extLst>
                </a:gridCol>
                <a:gridCol w="1887573">
                  <a:extLst>
                    <a:ext uri="{9D8B030D-6E8A-4147-A177-3AD203B41FA5}">
                      <a16:colId xmlns:a16="http://schemas.microsoft.com/office/drawing/2014/main" val="1244041361"/>
                    </a:ext>
                  </a:extLst>
                </a:gridCol>
              </a:tblGrid>
              <a:tr h="63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FUNCIÓN SOCIAL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Coeficiente β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IC 95%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Valor de p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176663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Xerostomía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-0,09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-0,17 a -0,01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0,02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855755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Fibromialgia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-7,56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-13,78 a -1,33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0,02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890440"/>
                  </a:ext>
                </a:extLst>
              </a:tr>
              <a:tr h="160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Ansiedad (</a:t>
                      </a:r>
                      <a:r>
                        <a:rPr lang="es-AR" sz="1800" b="1" dirty="0" err="1">
                          <a:effectLst/>
                        </a:rPr>
                        <a:t>ref</a:t>
                      </a:r>
                      <a:r>
                        <a:rPr lang="es-AR" sz="1800" b="1" dirty="0">
                          <a:effectLst/>
                        </a:rPr>
                        <a:t>: ausencia)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Moderada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Severa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-10,29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-8,56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-19,20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-16,98 a -3,60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-17,15 a 0,02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-29,17 a -9,22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0,051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398578"/>
                  </a:ext>
                </a:extLst>
              </a:tr>
              <a:tr h="1928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Depresión (</a:t>
                      </a:r>
                      <a:r>
                        <a:rPr lang="es-AR" sz="1800" b="1" dirty="0" err="1">
                          <a:effectLst/>
                        </a:rPr>
                        <a:t>ref</a:t>
                      </a:r>
                      <a:r>
                        <a:rPr lang="es-AR" sz="1800" b="1" dirty="0">
                          <a:effectLst/>
                        </a:rPr>
                        <a:t>: ausencia)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 err="1">
                          <a:effectLst/>
                        </a:rPr>
                        <a:t>Mod.severa</a:t>
                      </a:r>
                      <a:endParaRPr lang="es-AR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Severa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-3,31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-21,01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-33,05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-39,75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-10,44 a 3,82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-29,24 a -12,79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-43,44 a -22,67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-52,32 a -27,18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0,36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947429"/>
                  </a:ext>
                </a:extLst>
              </a:tr>
              <a:tr h="64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Edad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-0,24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>
                          <a:effectLst/>
                        </a:rPr>
                        <a:t>-0,40 a -0,09</a:t>
                      </a:r>
                      <a:endParaRPr lang="es-A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</a:rPr>
                        <a:t> 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2939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EDD74A8-8703-4423-A0E3-03FB0D39AC3F}"/>
              </a:ext>
            </a:extLst>
          </p:cNvPr>
          <p:cNvSpPr/>
          <p:nvPr/>
        </p:nvSpPr>
        <p:spPr>
          <a:xfrm>
            <a:off x="1115616" y="6423394"/>
            <a:ext cx="42510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ajustado: 0,63. Varianza Residual: 285,31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D6B3D6-1E9D-4029-91EB-E3D0F26B58E3}"/>
              </a:ext>
            </a:extLst>
          </p:cNvPr>
          <p:cNvSpPr/>
          <p:nvPr/>
        </p:nvSpPr>
        <p:spPr>
          <a:xfrm>
            <a:off x="1115616" y="2996952"/>
            <a:ext cx="7550292" cy="45719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4AD0D-7E8B-42F6-ADC0-A6680B348E2D}"/>
              </a:ext>
            </a:extLst>
          </p:cNvPr>
          <p:cNvSpPr/>
          <p:nvPr/>
        </p:nvSpPr>
        <p:spPr>
          <a:xfrm>
            <a:off x="1115616" y="2996952"/>
            <a:ext cx="7550292" cy="45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43FC6-2C04-485E-81B6-959A60DA583C}"/>
              </a:ext>
            </a:extLst>
          </p:cNvPr>
          <p:cNvSpPr/>
          <p:nvPr/>
        </p:nvSpPr>
        <p:spPr>
          <a:xfrm>
            <a:off x="1136694" y="4869160"/>
            <a:ext cx="7508135" cy="924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BAFC4-2AD3-48AA-976D-3699E544B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94034"/>
            <a:ext cx="7529213" cy="298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DA728-D465-47D4-BF3F-CD59AE33F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95" y="3585762"/>
            <a:ext cx="752921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4420" y="129645"/>
            <a:ext cx="8013576" cy="698748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C7CA4"/>
                </a:solidFill>
              </a:rPr>
              <a:t>Resultados: análisis multivariable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39550" y="117723"/>
            <a:ext cx="7547250" cy="1035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02ECB1-AF6A-44E6-8AA2-0578F3F33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54112"/>
              </p:ext>
            </p:extLst>
          </p:nvPr>
        </p:nvGraphicFramePr>
        <p:xfrm>
          <a:off x="1140768" y="1539338"/>
          <a:ext cx="7547249" cy="453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422">
                  <a:extLst>
                    <a:ext uri="{9D8B030D-6E8A-4147-A177-3AD203B41FA5}">
                      <a16:colId xmlns:a16="http://schemas.microsoft.com/office/drawing/2014/main" val="2743471138"/>
                    </a:ext>
                  </a:extLst>
                </a:gridCol>
                <a:gridCol w="1822201">
                  <a:extLst>
                    <a:ext uri="{9D8B030D-6E8A-4147-A177-3AD203B41FA5}">
                      <a16:colId xmlns:a16="http://schemas.microsoft.com/office/drawing/2014/main" val="1814456475"/>
                    </a:ext>
                  </a:extLst>
                </a:gridCol>
                <a:gridCol w="1886813">
                  <a:extLst>
                    <a:ext uri="{9D8B030D-6E8A-4147-A177-3AD203B41FA5}">
                      <a16:colId xmlns:a16="http://schemas.microsoft.com/office/drawing/2014/main" val="4032552399"/>
                    </a:ext>
                  </a:extLst>
                </a:gridCol>
                <a:gridCol w="1886813">
                  <a:extLst>
                    <a:ext uri="{9D8B030D-6E8A-4147-A177-3AD203B41FA5}">
                      <a16:colId xmlns:a16="http://schemas.microsoft.com/office/drawing/2014/main" val="826189452"/>
                    </a:ext>
                  </a:extLst>
                </a:gridCol>
              </a:tblGrid>
              <a:tr h="358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SALUD MENTAL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Coeficiente β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IC95%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Valor de p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25316"/>
                  </a:ext>
                </a:extLst>
              </a:tr>
              <a:tr h="143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Ansiedad (</a:t>
                      </a:r>
                      <a:r>
                        <a:rPr lang="es-AR" sz="2000" dirty="0" err="1">
                          <a:effectLst/>
                        </a:rPr>
                        <a:t>ref:ausencia</a:t>
                      </a:r>
                      <a:r>
                        <a:rPr lang="es-AR" sz="20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Severa 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-9,16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-14,34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-21,72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-14,58 a -3,74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-21,49 a -7,18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-30,15 a -13,28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16467"/>
                  </a:ext>
                </a:extLst>
              </a:tr>
              <a:tr h="1799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Depresión (</a:t>
                      </a:r>
                      <a:r>
                        <a:rPr lang="es-AR" sz="2000" dirty="0" err="1">
                          <a:effectLst/>
                        </a:rPr>
                        <a:t>ref:ausencia</a:t>
                      </a:r>
                      <a:r>
                        <a:rPr lang="es-AR" sz="20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 err="1">
                          <a:effectLst/>
                        </a:rPr>
                        <a:t>Mod.severa</a:t>
                      </a:r>
                      <a:endParaRPr lang="es-A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Severa 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-7,59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-16,20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-18,71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-27,65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-13,18 a -1,99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-22,78 a -9,63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-27,21 a -10,21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-37,49 a -17,82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149619"/>
                  </a:ext>
                </a:extLst>
              </a:tr>
              <a:tr h="358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Artralgias 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-4,36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-8,42 a -0,31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0,04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8970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846E594-F087-44CA-A62F-6A92C7F2538E}"/>
              </a:ext>
            </a:extLst>
          </p:cNvPr>
          <p:cNvSpPr/>
          <p:nvPr/>
        </p:nvSpPr>
        <p:spPr>
          <a:xfrm>
            <a:off x="1139550" y="6202847"/>
            <a:ext cx="420717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ajustado: 0,54. Varianza residual: 205,61</a:t>
            </a:r>
          </a:p>
        </p:txBody>
      </p:sp>
    </p:spTree>
    <p:extLst>
      <p:ext uri="{BB962C8B-B14F-4D97-AF65-F5344CB8AC3E}">
        <p14:creationId xmlns:p14="http://schemas.microsoft.com/office/powerpoint/2010/main" val="2258985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39201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41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61255" y="103429"/>
            <a:ext cx="7509520" cy="69874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>
                <a:solidFill>
                  <a:srgbClr val="0C7CA4"/>
                </a:solidFill>
              </a:rPr>
              <a:t>  Resultados: análisis multivariable (</a:t>
            </a:r>
            <a:r>
              <a:rPr lang="es-ES" sz="2700" b="1" dirty="0">
                <a:solidFill>
                  <a:srgbClr val="0C7CA4"/>
                </a:solidFill>
              </a:rPr>
              <a:t>regresión      robusta)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525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31640" y="122159"/>
            <a:ext cx="7355159" cy="841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7785B2-7D5B-468D-A355-14501C17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67266"/>
              </p:ext>
            </p:extLst>
          </p:nvPr>
        </p:nvGraphicFramePr>
        <p:xfrm>
          <a:off x="1331641" y="1113970"/>
          <a:ext cx="7355157" cy="553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887">
                  <a:extLst>
                    <a:ext uri="{9D8B030D-6E8A-4147-A177-3AD203B41FA5}">
                      <a16:colId xmlns:a16="http://schemas.microsoft.com/office/drawing/2014/main" val="3430318319"/>
                    </a:ext>
                  </a:extLst>
                </a:gridCol>
                <a:gridCol w="1874844">
                  <a:extLst>
                    <a:ext uri="{9D8B030D-6E8A-4147-A177-3AD203B41FA5}">
                      <a16:colId xmlns:a16="http://schemas.microsoft.com/office/drawing/2014/main" val="2529347"/>
                    </a:ext>
                  </a:extLst>
                </a:gridCol>
                <a:gridCol w="1802735">
                  <a:extLst>
                    <a:ext uri="{9D8B030D-6E8A-4147-A177-3AD203B41FA5}">
                      <a16:colId xmlns:a16="http://schemas.microsoft.com/office/drawing/2014/main" val="2191440735"/>
                    </a:ext>
                  </a:extLst>
                </a:gridCol>
                <a:gridCol w="1391691">
                  <a:extLst>
                    <a:ext uri="{9D8B030D-6E8A-4147-A177-3AD203B41FA5}">
                      <a16:colId xmlns:a16="http://schemas.microsoft.com/office/drawing/2014/main" val="1095450146"/>
                    </a:ext>
                  </a:extLst>
                </a:gridCol>
              </a:tblGrid>
              <a:tr h="24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FUNCIÓN FÍSICA 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       Coeficiente β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             IC 95%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          Valor de p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397454"/>
                  </a:ext>
                </a:extLst>
              </a:tr>
              <a:tr h="24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Fatiga 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-0,13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-0,23 a -0,03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752658"/>
                  </a:ext>
                </a:extLst>
              </a:tr>
              <a:tr h="101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Ansiedad  (</a:t>
                      </a:r>
                      <a:r>
                        <a:rPr lang="es-AR" sz="1400" dirty="0" err="1">
                          <a:effectLst/>
                        </a:rPr>
                        <a:t>ref:ausencia</a:t>
                      </a:r>
                      <a:r>
                        <a:rPr lang="es-AR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Moderada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Severa 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-6,48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7,21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12,02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-13,69 a 0,73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-2,76 a 17,17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1,12 a 22,91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0,03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245384"/>
                  </a:ext>
                </a:extLst>
              </a:tr>
              <a:tr h="1266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Depresión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Mod. severa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Severa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-6,89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-21,38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-28,64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-33,69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-14,59 a 0,80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-32,61 a -10,15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-41,22 a -16,06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-51,30 a -16,08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&lt;0,01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153962"/>
                  </a:ext>
                </a:extLst>
              </a:tr>
              <a:tr h="24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Fibromialgia 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-9,53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-18,64 a -0,43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0,04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678481"/>
                  </a:ext>
                </a:extLst>
              </a:tr>
              <a:tr h="24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Osteoartritis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-9,00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-15,19 a -2,81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560762"/>
                  </a:ext>
                </a:extLst>
              </a:tr>
              <a:tr h="229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effectLst/>
                        </a:rPr>
                        <a:t>Act</a:t>
                      </a:r>
                      <a:r>
                        <a:rPr lang="es-AR" sz="1400" dirty="0">
                          <a:effectLst/>
                        </a:rPr>
                        <a:t>. laboral (</a:t>
                      </a:r>
                      <a:r>
                        <a:rPr lang="es-AR" sz="1400" dirty="0" err="1">
                          <a:effectLst/>
                        </a:rPr>
                        <a:t>ref:desocupado</a:t>
                      </a:r>
                      <a:r>
                        <a:rPr lang="es-AR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Profesional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Estudiante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Profesión docente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Comerciante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Empleado administrativo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Ama de casa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Oficio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Otros/jubilados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19,10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41,74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20,13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23,66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16,54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18,15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11,21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5,29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6,20 a 32,01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27,72 a 55,76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5,33  a 34,92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7,13 a 40,18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1,70 a 31,37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5,41 a 30,89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-6,10  a 28,53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-10,13 a 20,71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0,50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2669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A8F85AC-560F-431F-9E71-CAFE32012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648880"/>
            <a:ext cx="5760339" cy="324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2D853-7E71-49E0-92F9-F66B49EB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2348881"/>
            <a:ext cx="7355159" cy="2918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0F76F5-9973-435C-A122-5C4652056AE5}"/>
              </a:ext>
            </a:extLst>
          </p:cNvPr>
          <p:cNvSpPr/>
          <p:nvPr/>
        </p:nvSpPr>
        <p:spPr>
          <a:xfrm>
            <a:off x="1337214" y="3094946"/>
            <a:ext cx="7349584" cy="777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EAF81-5C1D-48CD-A090-613B863ED283}"/>
              </a:ext>
            </a:extLst>
          </p:cNvPr>
          <p:cNvSpPr/>
          <p:nvPr/>
        </p:nvSpPr>
        <p:spPr>
          <a:xfrm>
            <a:off x="1331639" y="4646424"/>
            <a:ext cx="7335283" cy="1446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835393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69874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Resultados: análisis multivariable     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053865D-DF02-4326-A086-1C6082259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21455"/>
              </p:ext>
            </p:extLst>
          </p:nvPr>
        </p:nvGraphicFramePr>
        <p:xfrm>
          <a:off x="1263080" y="1449599"/>
          <a:ext cx="7440760" cy="413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1324462"/>
                    </a:ext>
                  </a:extLst>
                </a:gridCol>
                <a:gridCol w="1776164">
                  <a:extLst>
                    <a:ext uri="{9D8B030D-6E8A-4147-A177-3AD203B41FA5}">
                      <a16:colId xmlns:a16="http://schemas.microsoft.com/office/drawing/2014/main" val="2677470512"/>
                    </a:ext>
                  </a:extLst>
                </a:gridCol>
                <a:gridCol w="1860190">
                  <a:extLst>
                    <a:ext uri="{9D8B030D-6E8A-4147-A177-3AD203B41FA5}">
                      <a16:colId xmlns:a16="http://schemas.microsoft.com/office/drawing/2014/main" val="1689843786"/>
                    </a:ext>
                  </a:extLst>
                </a:gridCol>
                <a:gridCol w="1860190">
                  <a:extLst>
                    <a:ext uri="{9D8B030D-6E8A-4147-A177-3AD203B41FA5}">
                      <a16:colId xmlns:a16="http://schemas.microsoft.com/office/drawing/2014/main" val="3068368394"/>
                    </a:ext>
                  </a:extLst>
                </a:gridCol>
              </a:tblGrid>
              <a:tr h="44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ROL EMOCIONAL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Coeficiente β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IC 95%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Valor de p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706789"/>
                  </a:ext>
                </a:extLst>
              </a:tr>
              <a:tr h="44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Fatiga  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-0,005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-0,01 a            -0,00048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>
                          <a:effectLst/>
                        </a:rPr>
                        <a:t>0,03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715477"/>
                  </a:ext>
                </a:extLst>
              </a:tr>
              <a:tr h="234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Depresión (</a:t>
                      </a:r>
                      <a:r>
                        <a:rPr lang="es-AR" sz="2400" b="1" dirty="0" err="1">
                          <a:effectLst/>
                        </a:rPr>
                        <a:t>ref</a:t>
                      </a:r>
                      <a:r>
                        <a:rPr lang="es-AR" sz="2400" b="1" dirty="0">
                          <a:effectLst/>
                        </a:rPr>
                        <a:t>: ausencia)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Leve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Moderada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 err="1">
                          <a:effectLst/>
                        </a:rPr>
                        <a:t>Mod.severa</a:t>
                      </a:r>
                      <a:endParaRPr lang="es-AR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Severa 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-0,95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-1,23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-1,70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-2,21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-1,31  a -0,58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-1,63 a -0,82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-2,15 a -1,25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-2,79 a -1,62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&lt;0,01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>
                          <a:effectLst/>
                        </a:rPr>
                        <a:t>&lt;0,01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86649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139550" y="19779"/>
            <a:ext cx="7629602" cy="99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FB427-1BD8-4FEA-88F0-B6CB53A4DEDB}"/>
              </a:ext>
            </a:extLst>
          </p:cNvPr>
          <p:cNvSpPr/>
          <p:nvPr/>
        </p:nvSpPr>
        <p:spPr>
          <a:xfrm>
            <a:off x="1263080" y="5949280"/>
            <a:ext cx="40875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ajustado: 0,38. Varianza Residual: 1,05 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6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165934"/>
            <a:ext cx="8229600" cy="69874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Resultados: centro de atención </a:t>
            </a:r>
            <a:r>
              <a:rPr lang="es-ES" sz="3600" b="1" dirty="0">
                <a:solidFill>
                  <a:srgbClr val="0C7CA4"/>
                </a:solidFill>
              </a:rPr>
              <a:t>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63588" y="75662"/>
            <a:ext cx="7464898" cy="991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AA89B34-AF92-4A91-AAC3-8366F67FE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171546"/>
              </p:ext>
            </p:extLst>
          </p:nvPr>
        </p:nvGraphicFramePr>
        <p:xfrm>
          <a:off x="1178801" y="1484784"/>
          <a:ext cx="7296843" cy="482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882">
                  <a:extLst>
                    <a:ext uri="{9D8B030D-6E8A-4147-A177-3AD203B41FA5}">
                      <a16:colId xmlns:a16="http://schemas.microsoft.com/office/drawing/2014/main" val="683996163"/>
                    </a:ext>
                  </a:extLst>
                </a:gridCol>
                <a:gridCol w="1611867">
                  <a:extLst>
                    <a:ext uri="{9D8B030D-6E8A-4147-A177-3AD203B41FA5}">
                      <a16:colId xmlns:a16="http://schemas.microsoft.com/office/drawing/2014/main" val="1530137053"/>
                    </a:ext>
                  </a:extLst>
                </a:gridCol>
                <a:gridCol w="1451896">
                  <a:extLst>
                    <a:ext uri="{9D8B030D-6E8A-4147-A177-3AD203B41FA5}">
                      <a16:colId xmlns:a16="http://schemas.microsoft.com/office/drawing/2014/main" val="1861052260"/>
                    </a:ext>
                  </a:extLst>
                </a:gridCol>
                <a:gridCol w="1323599">
                  <a:extLst>
                    <a:ext uri="{9D8B030D-6E8A-4147-A177-3AD203B41FA5}">
                      <a16:colId xmlns:a16="http://schemas.microsoft.com/office/drawing/2014/main" val="1956715473"/>
                    </a:ext>
                  </a:extLst>
                </a:gridCol>
                <a:gridCol w="1323599">
                  <a:extLst>
                    <a:ext uri="{9D8B030D-6E8A-4147-A177-3AD203B41FA5}">
                      <a16:colId xmlns:a16="http://schemas.microsoft.com/office/drawing/2014/main" val="1704243984"/>
                    </a:ext>
                  </a:extLst>
                </a:gridCol>
              </a:tblGrid>
              <a:tr h="988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ESCALAS-CENTRO DE ATENCIÓN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media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Diferencia de medias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IC95% de la diferencia 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Valor de p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536690"/>
                  </a:ext>
                </a:extLst>
              </a:tr>
              <a:tr h="101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ROL FISICO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-Público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-Privado 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34,93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54,41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-19,49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-30,24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-8,73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&lt;0,01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283911"/>
                  </a:ext>
                </a:extLst>
              </a:tr>
              <a:tr h="135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DOLOR CORPORAL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-Público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-Privado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48,96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58,73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-9,77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-16,36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-3,19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&lt;0,01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108111"/>
                  </a:ext>
                </a:extLst>
              </a:tr>
              <a:tr h="132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ROL EMOCIONAL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-Público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-Privado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46,81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59,48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-12,63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-23,75 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-1,58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0,03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84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1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4875"/>
            <a:ext cx="8229600" cy="698748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C7CA4"/>
                </a:solidFill>
              </a:rPr>
              <a:t> Resultados: nivel educativo  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39550" y="104936"/>
            <a:ext cx="7464899" cy="88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177939-EDDA-483C-90B7-495A01A9D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37275"/>
              </p:ext>
            </p:extLst>
          </p:nvPr>
        </p:nvGraphicFramePr>
        <p:xfrm>
          <a:off x="1139550" y="1484784"/>
          <a:ext cx="7392891" cy="493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505">
                  <a:extLst>
                    <a:ext uri="{9D8B030D-6E8A-4147-A177-3AD203B41FA5}">
                      <a16:colId xmlns:a16="http://schemas.microsoft.com/office/drawing/2014/main" val="1875342019"/>
                    </a:ext>
                  </a:extLst>
                </a:gridCol>
                <a:gridCol w="1640208">
                  <a:extLst>
                    <a:ext uri="{9D8B030D-6E8A-4147-A177-3AD203B41FA5}">
                      <a16:colId xmlns:a16="http://schemas.microsoft.com/office/drawing/2014/main" val="3943794823"/>
                    </a:ext>
                  </a:extLst>
                </a:gridCol>
                <a:gridCol w="1507865">
                  <a:extLst>
                    <a:ext uri="{9D8B030D-6E8A-4147-A177-3AD203B41FA5}">
                      <a16:colId xmlns:a16="http://schemas.microsoft.com/office/drawing/2014/main" val="876032043"/>
                    </a:ext>
                  </a:extLst>
                </a:gridCol>
                <a:gridCol w="1424723">
                  <a:extLst>
                    <a:ext uri="{9D8B030D-6E8A-4147-A177-3AD203B41FA5}">
                      <a16:colId xmlns:a16="http://schemas.microsoft.com/office/drawing/2014/main" val="4059193326"/>
                    </a:ext>
                  </a:extLst>
                </a:gridCol>
                <a:gridCol w="1203590">
                  <a:extLst>
                    <a:ext uri="{9D8B030D-6E8A-4147-A177-3AD203B41FA5}">
                      <a16:colId xmlns:a16="http://schemas.microsoft.com/office/drawing/2014/main" val="2493144899"/>
                    </a:ext>
                  </a:extLst>
                </a:gridCol>
              </a:tblGrid>
              <a:tr h="1035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ESCALAS- NIVEL EDUCATIVO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media 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Diferencia de medias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IC95% de la diferencia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Valor de p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256075"/>
                  </a:ext>
                </a:extLst>
              </a:tr>
              <a:tr h="1808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ROL FÍSICO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-≤ secundario incompleto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-≥ secundario completo 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36,65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47,29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-10,94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-21,86 a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-0,026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0,0495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696090"/>
                  </a:ext>
                </a:extLst>
              </a:tr>
              <a:tr h="209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DOLOR CORPORAL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-≤ secundario incompleto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-≥ </a:t>
                      </a:r>
                      <a:r>
                        <a:rPr lang="es-AR" sz="2000" b="1" dirty="0" err="1">
                          <a:effectLst/>
                        </a:rPr>
                        <a:t>ecundario</a:t>
                      </a:r>
                      <a:r>
                        <a:rPr lang="es-AR" sz="2000" b="1" dirty="0">
                          <a:effectLst/>
                        </a:rPr>
                        <a:t> completo 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47,71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56,45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effectLst/>
                        </a:rPr>
                        <a:t>-8,74</a:t>
                      </a:r>
                      <a:endParaRPr lang="es-A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-15,33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-2,15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&lt;0,01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1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4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 dirty="0">
                <a:solidFill>
                  <a:prstClr val="black"/>
                </a:solidFill>
              </a:rPr>
              <a:t>                                                                                                                     </a:t>
            </a:r>
            <a:endParaRPr lang="es-AR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C7CA4"/>
                </a:solidFill>
              </a:rPr>
              <a:t>  Introducción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14B72-C4CA-4DBA-9AC5-A63E123A5701}"/>
              </a:ext>
            </a:extLst>
          </p:cNvPr>
          <p:cNvSpPr/>
          <p:nvPr/>
        </p:nvSpPr>
        <p:spPr>
          <a:xfrm>
            <a:off x="1228800" y="142676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</a:rPr>
              <a:t>Calidad de Vida Relacionada con la Salud (CVRS) 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es el grado en el que el bienestar físico, emocional y social es afectado por un problema de salud o su tratamiento.</a:t>
            </a:r>
          </a:p>
          <a:p>
            <a:pPr algn="just"/>
            <a:endParaRPr lang="es-A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Estudios realizados en otros países mostraron deterioro de la </a:t>
            </a: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</a:rPr>
              <a:t>CVRS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 en los pacientes con SSp, siendo el rol físico el más frecuentemente comprometido.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latin typeface="Arial" panose="020B0604020202020204" pitchFamily="34" charset="0"/>
            </a:endParaRPr>
          </a:p>
          <a:p>
            <a:endParaRPr lang="es-AR" dirty="0"/>
          </a:p>
          <a:p>
            <a:endParaRPr lang="es-A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45176-12D5-457F-8193-FC0426D9357C}"/>
              </a:ext>
            </a:extLst>
          </p:cNvPr>
          <p:cNvSpPr txBox="1"/>
          <p:nvPr/>
        </p:nvSpPr>
        <p:spPr>
          <a:xfrm>
            <a:off x="3131840" y="5916043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                                 </a:t>
            </a:r>
            <a:r>
              <a:rPr lang="en-US" sz="1600" i="1" dirty="0"/>
              <a:t>Tzu Chi Medical Journal. </a:t>
            </a:r>
            <a:r>
              <a:rPr lang="en-US" sz="1600" dirty="0"/>
              <a:t>2013;25(1):8-12</a:t>
            </a:r>
          </a:p>
          <a:p>
            <a:r>
              <a:rPr lang="en-US" sz="1600" dirty="0"/>
              <a:t>                       Centers for Disease Control and Prevention. 2000</a:t>
            </a:r>
          </a:p>
          <a:p>
            <a:endParaRPr lang="en-US" sz="16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96105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91477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Conclusión    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39144" y="32939"/>
            <a:ext cx="7292078" cy="933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8D34-ED8B-4663-8F0F-6C59E892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382" y="1196752"/>
            <a:ext cx="7598770" cy="1605832"/>
          </a:xfrm>
        </p:spPr>
        <p:txBody>
          <a:bodyPr>
            <a:noAutofit/>
          </a:bodyPr>
          <a:lstStyle/>
          <a:p>
            <a:pPr algn="just"/>
            <a:endParaRPr lang="es-AR" sz="2400" dirty="0"/>
          </a:p>
          <a:p>
            <a:pPr algn="just"/>
            <a:endParaRPr lang="es-AR" sz="2400" dirty="0"/>
          </a:p>
          <a:p>
            <a:pPr algn="just"/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endParaRPr lang="es-AR" sz="2800" dirty="0"/>
          </a:p>
          <a:p>
            <a:pPr algn="just"/>
            <a:endParaRPr lang="es-AR" sz="2800" dirty="0"/>
          </a:p>
          <a:p>
            <a:pPr algn="just"/>
            <a:endParaRPr lang="es-AR" sz="2800" dirty="0"/>
          </a:p>
          <a:p>
            <a:pPr marL="0" indent="0" algn="just">
              <a:buNone/>
            </a:pPr>
            <a:endParaRPr lang="es-AR" sz="2800" dirty="0"/>
          </a:p>
          <a:p>
            <a:pPr marL="0" indent="0" algn="just">
              <a:buNone/>
            </a:pPr>
            <a:endParaRPr lang="es-AR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8D07C-31E3-413E-93D9-67EBBE85B465}"/>
              </a:ext>
            </a:extLst>
          </p:cNvPr>
          <p:cNvSpPr txBox="1"/>
          <p:nvPr/>
        </p:nvSpPr>
        <p:spPr>
          <a:xfrm>
            <a:off x="1170382" y="1046990"/>
            <a:ext cx="749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AR" sz="2400" dirty="0">
                <a:solidFill>
                  <a:prstClr val="black"/>
                </a:solidFill>
              </a:rPr>
              <a:t>Encontramos un deterioro en la dimensión física y mental de la Calidad de Vida Relacionada con la Salud, especialmente en el Rol Físico en los pacientes con Síndrome de </a:t>
            </a:r>
            <a:r>
              <a:rPr lang="es-ES" sz="2400" dirty="0">
                <a:solidFill>
                  <a:prstClr val="black"/>
                </a:solidFill>
              </a:rPr>
              <a:t>Sjögren</a:t>
            </a:r>
            <a:r>
              <a:rPr lang="es-AR" sz="2400" dirty="0">
                <a:solidFill>
                  <a:prstClr val="black"/>
                </a:solidFill>
              </a:rPr>
              <a:t> Primario.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C503C-5A46-4FBB-A1AC-20FC5707FB07}"/>
              </a:ext>
            </a:extLst>
          </p:cNvPr>
          <p:cNvSpPr txBox="1"/>
          <p:nvPr/>
        </p:nvSpPr>
        <p:spPr>
          <a:xfrm>
            <a:off x="992188" y="4671757"/>
            <a:ext cx="7612260" cy="192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AR" sz="2400" dirty="0">
                <a:solidFill>
                  <a:prstClr val="black"/>
                </a:solidFill>
              </a:rPr>
              <a:t>El mayor compromiso en algunas escalas del SF-36 observado en los pacientes atendidos en el ámbito público y con menor nivel educativo, podría expresar el impacto negativo de la condición socioeconómica en estos desenlaces.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9175A-F302-499D-A05B-8A5D7FD76E02}"/>
              </a:ext>
            </a:extLst>
          </p:cNvPr>
          <p:cNvSpPr txBox="1"/>
          <p:nvPr/>
        </p:nvSpPr>
        <p:spPr>
          <a:xfrm>
            <a:off x="1170382" y="2674707"/>
            <a:ext cx="7499176" cy="199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 dirty="0"/>
              <a:t>La xerostomía, la fatiga, la depresión y la ansiedad fueron las variables que más frecuentemente mostraron asociación independiente con las diferentes escalas del SF-36 y con el Deterioro de la Actividad debido a la Salud. </a:t>
            </a:r>
          </a:p>
        </p:txBody>
      </p:sp>
    </p:spTree>
    <p:extLst>
      <p:ext uri="{BB962C8B-B14F-4D97-AF65-F5344CB8AC3E}">
        <p14:creationId xmlns:p14="http://schemas.microsoft.com/office/powerpoint/2010/main" val="38801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699792" y="5229200"/>
            <a:ext cx="7543800" cy="1017339"/>
          </a:xfrm>
        </p:spPr>
        <p:txBody>
          <a:bodyPr/>
          <a:lstStyle/>
          <a:p>
            <a:pPr algn="ctr"/>
            <a:r>
              <a:rPr lang="es-AR" dirty="0"/>
              <a:t>Muchas Gracias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1721" r="2903" b="2581"/>
          <a:stretch/>
        </p:blipFill>
        <p:spPr>
          <a:xfrm>
            <a:off x="280219" y="260648"/>
            <a:ext cx="8598310" cy="51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C7CA4"/>
                </a:solidFill>
              </a:rPr>
              <a:t>Objetivos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DB2FE-7551-43C4-8693-F9B8F577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33" y="3068961"/>
            <a:ext cx="7499176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000" b="1" dirty="0"/>
              <a:t>    </a:t>
            </a:r>
            <a:r>
              <a:rPr lang="es-AR" sz="2600" b="1" u="sng" dirty="0"/>
              <a:t>Objetivos secundarios: </a:t>
            </a:r>
            <a:endParaRPr lang="es-AR" sz="2600" b="1" dirty="0"/>
          </a:p>
          <a:p>
            <a:pPr algn="just"/>
            <a:r>
              <a:rPr lang="es-AR" sz="2600" dirty="0"/>
              <a:t>Evaluar la presencia de asociación entre el tiempo de evolución de la enfermedad, las manifestaciones clínicas, depresión y ansiedad con la </a:t>
            </a:r>
            <a:r>
              <a:rPr lang="es-AR" sz="2600" b="1" dirty="0"/>
              <a:t>CVRS</a:t>
            </a:r>
            <a:r>
              <a:rPr lang="es-AR" sz="2600" dirty="0"/>
              <a:t> de estos pacientes.</a:t>
            </a:r>
          </a:p>
          <a:p>
            <a:pPr algn="just"/>
            <a:r>
              <a:rPr lang="es-AR" sz="2600" dirty="0"/>
              <a:t>Evaluar la </a:t>
            </a:r>
            <a:r>
              <a:rPr lang="es-AR" sz="2600" b="1" dirty="0"/>
              <a:t>CVRS</a:t>
            </a:r>
            <a:r>
              <a:rPr lang="es-AR" sz="2600" dirty="0"/>
              <a:t> en los pacientes con SSp según nivel de ingreso, nivel educativo y sitio de atención (público o privado), como subrogantes de condición socioeconómica.</a:t>
            </a:r>
          </a:p>
          <a:p>
            <a:endParaRPr lang="es-A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EEF8D-90E2-423D-AD71-E85FCB402F96}"/>
              </a:ext>
            </a:extLst>
          </p:cNvPr>
          <p:cNvSpPr txBox="1"/>
          <p:nvPr/>
        </p:nvSpPr>
        <p:spPr>
          <a:xfrm>
            <a:off x="1151620" y="1458991"/>
            <a:ext cx="7632848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AR" sz="2800" b="1" dirty="0">
                <a:solidFill>
                  <a:prstClr val="black"/>
                </a:solidFill>
              </a:rPr>
              <a:t>    </a:t>
            </a:r>
            <a:r>
              <a:rPr lang="es-AR" sz="2400" b="1" u="sng" dirty="0">
                <a:solidFill>
                  <a:prstClr val="black"/>
                </a:solidFill>
              </a:rPr>
              <a:t>Objetivo primario: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AR" sz="2400" dirty="0">
                <a:solidFill>
                  <a:prstClr val="black"/>
                </a:solidFill>
              </a:rPr>
              <a:t> Describir la </a:t>
            </a:r>
            <a:r>
              <a:rPr lang="es-AR" sz="2400" b="1" dirty="0">
                <a:solidFill>
                  <a:prstClr val="black"/>
                </a:solidFill>
              </a:rPr>
              <a:t>CVRS</a:t>
            </a:r>
            <a:r>
              <a:rPr lang="es-AR" sz="2400" dirty="0">
                <a:solidFill>
                  <a:prstClr val="black"/>
                </a:solidFill>
              </a:rPr>
              <a:t> de pacientes adultos con diagnóstico de SSp.</a:t>
            </a:r>
          </a:p>
        </p:txBody>
      </p:sp>
    </p:spTree>
    <p:extLst>
      <p:ext uri="{BB962C8B-B14F-4D97-AF65-F5344CB8AC3E}">
        <p14:creationId xmlns:p14="http://schemas.microsoft.com/office/powerpoint/2010/main" val="19602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Diseño 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r>
              <a:rPr lang="es-AR" dirty="0"/>
              <a:t>Observacional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 Analítico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Corte transversal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6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Población y muestra 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u="sng" dirty="0"/>
              <a:t>Criterios de inclusión:</a:t>
            </a:r>
          </a:p>
          <a:p>
            <a:pPr marL="0" indent="0">
              <a:buNone/>
            </a:pPr>
            <a:endParaRPr lang="es-AR" sz="2800" b="1" u="sng" dirty="0"/>
          </a:p>
          <a:p>
            <a:pPr algn="just"/>
            <a:r>
              <a:rPr lang="es-AR" sz="2800" dirty="0"/>
              <a:t> Diagnóstico de SSp, según criterios clasificatorios Americano-Europeos 2002.</a:t>
            </a:r>
          </a:p>
          <a:p>
            <a:pPr algn="just"/>
            <a:r>
              <a:rPr lang="es-AR" sz="2800" dirty="0"/>
              <a:t>Mayores a 18 años.  </a:t>
            </a:r>
          </a:p>
          <a:p>
            <a:pPr algn="just"/>
            <a:r>
              <a:rPr lang="es-AR" sz="2800" dirty="0"/>
              <a:t>Acuerdo en la participación en el estudio, firmando el consentimiento informado.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Población y muestra 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600" b="1" u="sng" dirty="0"/>
              <a:t>Criterios de exclusión:</a:t>
            </a:r>
          </a:p>
          <a:p>
            <a:pPr marL="0" indent="0">
              <a:buNone/>
            </a:pPr>
            <a:endParaRPr lang="es-AR" sz="2600" b="1" u="sng" dirty="0"/>
          </a:p>
          <a:p>
            <a:pPr algn="just"/>
            <a:r>
              <a:rPr lang="es-AR" sz="2600" dirty="0"/>
              <a:t>Pacientes con otra enfermedad reumática autoinmune asociada.</a:t>
            </a:r>
          </a:p>
          <a:p>
            <a:pPr algn="just"/>
            <a:r>
              <a:rPr lang="es-AR" sz="2600" dirty="0"/>
              <a:t> Otras enfermedades crónicas, severas: insuficiencia cardíaca, renal, hepática, cirrosis hepática, enfermedad pulmonar crónica, enfermedades crónicas de origen neuropsiquiátrico o dermatológico, diabetes, vasculopatía periférica, neoplasias (excepto linfoma) e hipotiroidismo no controlado.</a:t>
            </a:r>
          </a:p>
          <a:p>
            <a:pPr algn="just"/>
            <a:r>
              <a:rPr lang="es-AR" sz="2600" dirty="0"/>
              <a:t>Pacientes trasplantados.</a:t>
            </a:r>
          </a:p>
          <a:p>
            <a:pPr marL="0" indent="0">
              <a:buNone/>
            </a:pPr>
            <a:endParaRPr lang="es-AR" b="1" u="sng" dirty="0"/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Variable dependiente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b="1" u="sng" dirty="0"/>
          </a:p>
          <a:p>
            <a:pPr marL="0" indent="0" algn="just">
              <a:buNone/>
            </a:pPr>
            <a:r>
              <a:rPr lang="es-AR" sz="2800" b="1" u="sng" dirty="0"/>
              <a:t>CVRS</a:t>
            </a:r>
            <a:r>
              <a:rPr lang="es-AR" sz="2800" dirty="0"/>
              <a:t>: medida por cuestionario autoadministrado </a:t>
            </a:r>
            <a:r>
              <a:rPr lang="es-AR" sz="2800" b="1" dirty="0"/>
              <a:t>SF-36</a:t>
            </a:r>
            <a:r>
              <a:rPr lang="es-AR" sz="2800" dirty="0"/>
              <a:t>, validado al Español para Argentina. </a:t>
            </a:r>
          </a:p>
          <a:p>
            <a:pPr marL="0" indent="0" algn="just">
              <a:buNone/>
            </a:pPr>
            <a:endParaRPr lang="es-AR" sz="2800" b="1" dirty="0"/>
          </a:p>
          <a:p>
            <a:pPr algn="just"/>
            <a:r>
              <a:rPr lang="es-AR" sz="2800" dirty="0"/>
              <a:t>Evalúa la calidad de vida en las últimas cuatro semanas.</a:t>
            </a:r>
          </a:p>
          <a:p>
            <a:pPr algn="just"/>
            <a:r>
              <a:rPr lang="es-AR" sz="2800" dirty="0"/>
              <a:t>A mayor puntuación mejor es el estado de salud.</a:t>
            </a:r>
          </a:p>
          <a:p>
            <a:pPr marL="0" indent="0">
              <a:buNone/>
            </a:pPr>
            <a:endParaRPr lang="es-AR" b="1" u="sng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2EE06-3171-4367-8190-1DA4536C47CC}"/>
              </a:ext>
            </a:extLst>
          </p:cNvPr>
          <p:cNvSpPr txBox="1"/>
          <p:nvPr/>
        </p:nvSpPr>
        <p:spPr>
          <a:xfrm>
            <a:off x="2051720" y="56612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http://www.rand.org/health/surveys_tools/mos/36-item-short-form/terms.html</a:t>
            </a:r>
          </a:p>
          <a:p>
            <a:r>
              <a:rPr lang="en-US" sz="1600" dirty="0"/>
              <a:t>                                           </a:t>
            </a:r>
            <a:r>
              <a:rPr lang="en-US" sz="1600" i="1" dirty="0"/>
              <a:t>Journal of clinical epidemiology. </a:t>
            </a:r>
            <a:r>
              <a:rPr lang="en-US" sz="1600" dirty="0"/>
              <a:t>2008;61(12):1279-1284</a:t>
            </a:r>
          </a:p>
          <a:p>
            <a:r>
              <a:rPr lang="en-US" sz="1600" i="1" dirty="0"/>
              <a:t>                                                                                         </a:t>
            </a:r>
            <a:r>
              <a:rPr lang="en-US" sz="1600" i="1" dirty="0" err="1"/>
              <a:t>Gac</a:t>
            </a:r>
            <a:r>
              <a:rPr lang="en-US" sz="1600" i="1" dirty="0"/>
              <a:t> Sanit. </a:t>
            </a:r>
            <a:r>
              <a:rPr lang="en-US" sz="1600" dirty="0"/>
              <a:t>2005;19(2):135-150</a:t>
            </a:r>
          </a:p>
        </p:txBody>
      </p:sp>
    </p:spTree>
    <p:extLst>
      <p:ext uri="{BB962C8B-B14F-4D97-AF65-F5344CB8AC3E}">
        <p14:creationId xmlns:p14="http://schemas.microsoft.com/office/powerpoint/2010/main" val="166031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99592" cy="6866931"/>
          </a:xfrm>
          <a:prstGeom prst="rect">
            <a:avLst/>
          </a:prstGeom>
          <a:solidFill>
            <a:srgbClr val="1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01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76064" y="274638"/>
            <a:ext cx="751073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C7CA4"/>
                </a:solidFill>
              </a:rPr>
              <a:t>  Variable dependiente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FCDDDE-D683-429E-81D1-FAD778FE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064" y="1516715"/>
            <a:ext cx="3611960" cy="73689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 fontScale="70000" lnSpcReduction="20000"/>
          </a:bodyPr>
          <a:lstStyle/>
          <a:p>
            <a:pPr lvl="0" algn="just"/>
            <a:endParaRPr lang="es-AR" u="sng" dirty="0">
              <a:solidFill>
                <a:prstClr val="black"/>
              </a:solidFill>
            </a:endParaRPr>
          </a:p>
          <a:p>
            <a:pPr lvl="0" algn="ctr"/>
            <a:r>
              <a:rPr lang="es-AR" dirty="0">
                <a:solidFill>
                  <a:prstClr val="black"/>
                </a:solidFill>
              </a:rPr>
              <a:t>  </a:t>
            </a:r>
            <a:r>
              <a:rPr lang="es-AR" sz="4000" dirty="0">
                <a:solidFill>
                  <a:prstClr val="black"/>
                </a:solidFill>
              </a:rPr>
              <a:t>CVRS: escalas SF-36</a:t>
            </a:r>
          </a:p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187624" y="2240533"/>
            <a:ext cx="3600400" cy="40472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AR" b="1" u="sng" dirty="0">
              <a:solidFill>
                <a:prstClr val="black"/>
              </a:solidFill>
            </a:endParaRP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Función Física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Rol Físico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Rol Corporal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Salud General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F4BCFD-9CDA-4A78-AD17-2824AA132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2961" y="1516715"/>
            <a:ext cx="3821490" cy="73689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s-AR" u="sng" dirty="0">
              <a:solidFill>
                <a:prstClr val="black"/>
              </a:solidFill>
            </a:endParaRPr>
          </a:p>
          <a:p>
            <a:pPr algn="ctr"/>
            <a:r>
              <a:rPr lang="es-AR" sz="5100" dirty="0">
                <a:solidFill>
                  <a:prstClr val="black"/>
                </a:solidFill>
              </a:rPr>
              <a:t>CVRS: escalas SF-36</a:t>
            </a:r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7A55E-92A7-44FB-8C98-492F171AB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2961" y="2179674"/>
            <a:ext cx="3826768" cy="40950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AR" sz="2600" b="1" u="sng" dirty="0">
              <a:solidFill>
                <a:prstClr val="black"/>
              </a:solidFill>
            </a:endParaRPr>
          </a:p>
          <a:p>
            <a:pPr algn="just"/>
            <a:r>
              <a:rPr lang="es-AR" sz="3200" dirty="0">
                <a:solidFill>
                  <a:prstClr val="black"/>
                </a:solidFill>
              </a:rPr>
              <a:t>Vitalidad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Función Social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Rol Emocional</a:t>
            </a:r>
          </a:p>
          <a:p>
            <a:pPr lvl="0" algn="just"/>
            <a:r>
              <a:rPr lang="es-AR" sz="3200" dirty="0">
                <a:solidFill>
                  <a:prstClr val="black"/>
                </a:solidFill>
              </a:rPr>
              <a:t>Salud Mental</a:t>
            </a:r>
          </a:p>
          <a:p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187624" y="188640"/>
            <a:ext cx="75608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>
          <a:defRPr b="1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>
          <a:defRPr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>
          <a:defRPr b="1" dirty="0" smtClean="0"/>
        </a:defPPr>
      </a:lstStyle>
    </a:spDef>
  </a:objectDefaults>
  <a:extraClrSchemeLst/>
</a:theme>
</file>

<file path=ppt/theme/theme4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>
          <a:defRPr b="1" dirty="0" smtClean="0"/>
        </a:defPPr>
      </a:lstStyle>
    </a:spDef>
  </a:objectDefaults>
  <a:extraClrSchemeLst/>
</a:theme>
</file>

<file path=ppt/theme/theme5.xml><?xml version="1.0" encoding="utf-8"?>
<a:theme xmlns:a="http://schemas.openxmlformats.org/drawingml/2006/main" name="Tema Cristian Rivadavia">
  <a:themeElements>
    <a:clrScheme name="Personalizado 1">
      <a:dk1>
        <a:sysClr val="windowText" lastClr="000000"/>
      </a:dk1>
      <a:lt1>
        <a:sysClr val="window" lastClr="FFFFFF"/>
      </a:lt1>
      <a:dk2>
        <a:srgbClr val="072B62"/>
      </a:dk2>
      <a:lt2>
        <a:srgbClr val="072B62"/>
      </a:lt2>
      <a:accent1>
        <a:srgbClr val="072B62"/>
      </a:accent1>
      <a:accent2>
        <a:srgbClr val="072B62"/>
      </a:accent2>
      <a:accent3>
        <a:srgbClr val="072B62"/>
      </a:accent3>
      <a:accent4>
        <a:srgbClr val="072B62"/>
      </a:accent4>
      <a:accent5>
        <a:srgbClr val="072B62"/>
      </a:accent5>
      <a:accent6>
        <a:srgbClr val="072B62"/>
      </a:accent6>
      <a:hlink>
        <a:srgbClr val="072B62"/>
      </a:hlink>
      <a:folHlink>
        <a:srgbClr val="072B6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072B62"/>
    </a:dk2>
    <a:lt2>
      <a:srgbClr val="072B62"/>
    </a:lt2>
    <a:accent1>
      <a:srgbClr val="072B62"/>
    </a:accent1>
    <a:accent2>
      <a:srgbClr val="072B62"/>
    </a:accent2>
    <a:accent3>
      <a:srgbClr val="072B62"/>
    </a:accent3>
    <a:accent4>
      <a:srgbClr val="072B62"/>
    </a:accent4>
    <a:accent5>
      <a:srgbClr val="072B62"/>
    </a:accent5>
    <a:accent6>
      <a:srgbClr val="072B62"/>
    </a:accent6>
    <a:hlink>
      <a:srgbClr val="072B62"/>
    </a:hlink>
    <a:folHlink>
      <a:srgbClr val="072B6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2473</Words>
  <Application>Microsoft Office PowerPoint</Application>
  <PresentationFormat>On-screen Show (4:3)</PresentationFormat>
  <Paragraphs>851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1_Tema de Office</vt:lpstr>
      <vt:lpstr>Tema de Office</vt:lpstr>
      <vt:lpstr>3_Tema de Office</vt:lpstr>
      <vt:lpstr>9_Tema de Office</vt:lpstr>
      <vt:lpstr>Tema Cristian Rivadavia</vt:lpstr>
      <vt:lpstr>PowerPoint Presentation</vt:lpstr>
      <vt:lpstr>  Introducción </vt:lpstr>
      <vt:lpstr>  Introducción </vt:lpstr>
      <vt:lpstr>Objetivos</vt:lpstr>
      <vt:lpstr>Diseño        </vt:lpstr>
      <vt:lpstr>Población y muestra        </vt:lpstr>
      <vt:lpstr>Población y muestra        </vt:lpstr>
      <vt:lpstr>Variable dependiente       </vt:lpstr>
      <vt:lpstr>  Variable dependiente       </vt:lpstr>
      <vt:lpstr>Variables independientes       </vt:lpstr>
      <vt:lpstr>Variables independientes       </vt:lpstr>
      <vt:lpstr>Variables independientes       </vt:lpstr>
      <vt:lpstr>Variables independientes       </vt:lpstr>
      <vt:lpstr>Variables independientes       </vt:lpstr>
      <vt:lpstr>     Análisis estadístico       </vt:lpstr>
      <vt:lpstr>     Análisis estadístico       </vt:lpstr>
      <vt:lpstr>Resultados       </vt:lpstr>
      <vt:lpstr>Características  basales: manifestaciones clínicas       </vt:lpstr>
      <vt:lpstr>Resultados       </vt:lpstr>
      <vt:lpstr>Resultados: análisis multivariable       </vt:lpstr>
      <vt:lpstr>Resultados: análisis multivariable       </vt:lpstr>
      <vt:lpstr>Resultados: análisis multivariable       </vt:lpstr>
      <vt:lpstr>Resultados: análisis multivariable      </vt:lpstr>
      <vt:lpstr>Resultados: análisis multivariable       </vt:lpstr>
      <vt:lpstr>Resultados: análisis multivariable      </vt:lpstr>
      <vt:lpstr>  Resultados: análisis multivariable (regresión      robusta)       </vt:lpstr>
      <vt:lpstr>Resultados: análisis multivariable      </vt:lpstr>
      <vt:lpstr>Resultados: centro de atención     </vt:lpstr>
      <vt:lpstr> Resultados: nivel educativo      </vt:lpstr>
      <vt:lpstr>Conclusión      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Anastasia</cp:lastModifiedBy>
  <cp:revision>236</cp:revision>
  <dcterms:created xsi:type="dcterms:W3CDTF">2015-09-03T14:38:29Z</dcterms:created>
  <dcterms:modified xsi:type="dcterms:W3CDTF">2020-02-20T11:30:56Z</dcterms:modified>
</cp:coreProperties>
</file>